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6"/>
  </p:notesMasterIdLst>
  <p:sldIdLst>
    <p:sldId id="2142532681" r:id="rId5"/>
    <p:sldId id="346" r:id="rId6"/>
    <p:sldId id="2142532685" r:id="rId7"/>
    <p:sldId id="2142532686" r:id="rId8"/>
    <p:sldId id="2142532763" r:id="rId9"/>
    <p:sldId id="2142532647" r:id="rId10"/>
    <p:sldId id="2142532695" r:id="rId11"/>
    <p:sldId id="258" r:id="rId12"/>
    <p:sldId id="2142532702" r:id="rId13"/>
    <p:sldId id="2142532703" r:id="rId14"/>
    <p:sldId id="2142532704" r:id="rId15"/>
    <p:sldId id="2142532705" r:id="rId16"/>
    <p:sldId id="2142532706" r:id="rId17"/>
    <p:sldId id="2142532714" r:id="rId18"/>
    <p:sldId id="2142532715" r:id="rId19"/>
    <p:sldId id="2142532716" r:id="rId20"/>
    <p:sldId id="2142532707" r:id="rId21"/>
    <p:sldId id="2142532708" r:id="rId22"/>
    <p:sldId id="2142532709" r:id="rId23"/>
    <p:sldId id="2142532713" r:id="rId24"/>
    <p:sldId id="2142532717"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2718F"/>
    <a:srgbClr val="4A66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048D101-371C-4DB1-B433-AE450251241B}" v="1" dt="2023-06-12T12:10:00.739"/>
  </p1510:revLst>
</p1510:revInfo>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38" autoAdjust="0"/>
    <p:restoredTop sz="93792" autoAdjust="0"/>
  </p:normalViewPr>
  <p:slideViewPr>
    <p:cSldViewPr snapToGrid="0">
      <p:cViewPr varScale="1">
        <p:scale>
          <a:sx n="114" d="100"/>
          <a:sy n="114" d="100"/>
        </p:scale>
        <p:origin x="48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ikke Bækgaard Christensen" userId="895b20d1-8a83-4427-801b-a124aada3673" providerId="ADAL" clId="{C048D101-371C-4DB1-B433-AE450251241B}"/>
    <pc:docChg chg="addSld delSld modSld">
      <pc:chgData name="Rikke Bækgaard Christensen" userId="895b20d1-8a83-4427-801b-a124aada3673" providerId="ADAL" clId="{C048D101-371C-4DB1-B433-AE450251241B}" dt="2023-06-12T12:10:03.021" v="3" actId="47"/>
      <pc:docMkLst>
        <pc:docMk/>
      </pc:docMkLst>
      <pc:sldChg chg="add">
        <pc:chgData name="Rikke Bækgaard Christensen" userId="895b20d1-8a83-4427-801b-a124aada3673" providerId="ADAL" clId="{C048D101-371C-4DB1-B433-AE450251241B}" dt="2023-06-12T12:10:00.736" v="2"/>
        <pc:sldMkLst>
          <pc:docMk/>
          <pc:sldMk cId="1035600311" sldId="346"/>
        </pc:sldMkLst>
      </pc:sldChg>
      <pc:sldChg chg="add">
        <pc:chgData name="Rikke Bækgaard Christensen" userId="895b20d1-8a83-4427-801b-a124aada3673" providerId="ADAL" clId="{C048D101-371C-4DB1-B433-AE450251241B}" dt="2023-06-12T12:10:00.736" v="2"/>
        <pc:sldMkLst>
          <pc:docMk/>
          <pc:sldMk cId="2494553949" sldId="2142532647"/>
        </pc:sldMkLst>
      </pc:sldChg>
      <pc:sldChg chg="add">
        <pc:chgData name="Rikke Bækgaard Christensen" userId="895b20d1-8a83-4427-801b-a124aada3673" providerId="ADAL" clId="{C048D101-371C-4DB1-B433-AE450251241B}" dt="2023-06-12T12:10:00.736" v="2"/>
        <pc:sldMkLst>
          <pc:docMk/>
          <pc:sldMk cId="3471069976" sldId="2142532685"/>
        </pc:sldMkLst>
      </pc:sldChg>
      <pc:sldChg chg="delSp add setBg delDesignElem">
        <pc:chgData name="Rikke Bækgaard Christensen" userId="895b20d1-8a83-4427-801b-a124aada3673" providerId="ADAL" clId="{C048D101-371C-4DB1-B433-AE450251241B}" dt="2023-06-12T12:10:00.736" v="2"/>
        <pc:sldMkLst>
          <pc:docMk/>
          <pc:sldMk cId="929247856" sldId="2142532686"/>
        </pc:sldMkLst>
        <pc:spChg chg="del">
          <ac:chgData name="Rikke Bækgaard Christensen" userId="895b20d1-8a83-4427-801b-a124aada3673" providerId="ADAL" clId="{C048D101-371C-4DB1-B433-AE450251241B}" dt="2023-06-12T12:10:00.736" v="2"/>
          <ac:spMkLst>
            <pc:docMk/>
            <pc:sldMk cId="929247856" sldId="2142532686"/>
            <ac:spMk id="7" creationId="{32BC26D8-82FB-445E-AA49-62A77D7C1EE0}"/>
          </ac:spMkLst>
        </pc:spChg>
        <pc:spChg chg="del">
          <ac:chgData name="Rikke Bækgaard Christensen" userId="895b20d1-8a83-4427-801b-a124aada3673" providerId="ADAL" clId="{C048D101-371C-4DB1-B433-AE450251241B}" dt="2023-06-12T12:10:00.736" v="2"/>
          <ac:spMkLst>
            <pc:docMk/>
            <pc:sldMk cId="929247856" sldId="2142532686"/>
            <ac:spMk id="8" creationId="{CB44330D-EA18-4254-AA95-EB49948539B8}"/>
          </ac:spMkLst>
        </pc:spChg>
      </pc:sldChg>
      <pc:sldChg chg="new del">
        <pc:chgData name="Rikke Bækgaard Christensen" userId="895b20d1-8a83-4427-801b-a124aada3673" providerId="ADAL" clId="{C048D101-371C-4DB1-B433-AE450251241B}" dt="2023-06-12T12:10:03.021" v="3" actId="47"/>
        <pc:sldMkLst>
          <pc:docMk/>
          <pc:sldMk cId="2925059885" sldId="2142532718"/>
        </pc:sldMkLst>
      </pc:sldChg>
      <pc:sldChg chg="add">
        <pc:chgData name="Rikke Bækgaard Christensen" userId="895b20d1-8a83-4427-801b-a124aada3673" providerId="ADAL" clId="{C048D101-371C-4DB1-B433-AE450251241B}" dt="2023-06-12T12:10:00.736" v="2"/>
        <pc:sldMkLst>
          <pc:docMk/>
          <pc:sldMk cId="4287296457" sldId="214253276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7D6CF7-A54A-4309-A389-A2DE8A85B6FB}" type="datetimeFigureOut">
              <a:rPr lang="da-DK" smtClean="0"/>
              <a:t>12-06-2023</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6D3EBC-2FAE-432D-979B-9FCB12AC8772}" type="slidenum">
              <a:rPr lang="da-DK" smtClean="0"/>
              <a:t>‹nr.›</a:t>
            </a:fld>
            <a:endParaRPr lang="da-DK"/>
          </a:p>
        </p:txBody>
      </p:sp>
    </p:spTree>
    <p:extLst>
      <p:ext uri="{BB962C8B-B14F-4D97-AF65-F5344CB8AC3E}">
        <p14:creationId xmlns:p14="http://schemas.microsoft.com/office/powerpoint/2010/main" val="33736596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Enkelte kommuner</a:t>
            </a:r>
          </a:p>
        </p:txBody>
      </p:sp>
      <p:sp>
        <p:nvSpPr>
          <p:cNvPr id="4" name="Pladsholder til slidenummer 3"/>
          <p:cNvSpPr>
            <a:spLocks noGrp="1"/>
          </p:cNvSpPr>
          <p:nvPr>
            <p:ph type="sldNum" sz="quarter" idx="5"/>
          </p:nvPr>
        </p:nvSpPr>
        <p:spPr/>
        <p:txBody>
          <a:bodyPr/>
          <a:lstStyle/>
          <a:p>
            <a:fld id="{0B8CB333-9E3A-4471-A2E7-1871D39D612E}" type="slidenum">
              <a:rPr lang="da-DK" smtClean="0"/>
              <a:t>1</a:t>
            </a:fld>
            <a:endParaRPr lang="da-DK"/>
          </a:p>
        </p:txBody>
      </p:sp>
    </p:spTree>
    <p:extLst>
      <p:ext uri="{BB962C8B-B14F-4D97-AF65-F5344CB8AC3E}">
        <p14:creationId xmlns:p14="http://schemas.microsoft.com/office/powerpoint/2010/main" val="34846499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9701A510-B6FF-41EB-9138-2B59CBF48211}" type="slidenum">
              <a:rPr lang="da-DK" smtClean="0"/>
              <a:t>2</a:t>
            </a:fld>
            <a:endParaRPr lang="da-DK"/>
          </a:p>
        </p:txBody>
      </p:sp>
    </p:spTree>
    <p:extLst>
      <p:ext uri="{BB962C8B-B14F-4D97-AF65-F5344CB8AC3E}">
        <p14:creationId xmlns:p14="http://schemas.microsoft.com/office/powerpoint/2010/main" val="40989893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Chatbotten har haft </a:t>
            </a:r>
          </a:p>
        </p:txBody>
      </p:sp>
      <p:sp>
        <p:nvSpPr>
          <p:cNvPr id="4" name="Pladsholder til slidenummer 3"/>
          <p:cNvSpPr>
            <a:spLocks noGrp="1"/>
          </p:cNvSpPr>
          <p:nvPr>
            <p:ph type="sldNum" sz="quarter" idx="5"/>
          </p:nvPr>
        </p:nvSpPr>
        <p:spPr/>
        <p:txBody>
          <a:bodyPr/>
          <a:lstStyle/>
          <a:p>
            <a:fld id="{0B8CB333-9E3A-4471-A2E7-1871D39D612E}" type="slidenum">
              <a:rPr lang="da-DK" smtClean="0"/>
              <a:t>3</a:t>
            </a:fld>
            <a:endParaRPr lang="da-DK"/>
          </a:p>
        </p:txBody>
      </p:sp>
    </p:spTree>
    <p:extLst>
      <p:ext uri="{BB962C8B-B14F-4D97-AF65-F5344CB8AC3E}">
        <p14:creationId xmlns:p14="http://schemas.microsoft.com/office/powerpoint/2010/main" val="33591057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0B8CB333-9E3A-4471-A2E7-1871D39D612E}" type="slidenum">
              <a:rPr lang="da-DK" smtClean="0"/>
              <a:t>4</a:t>
            </a:fld>
            <a:endParaRPr lang="da-DK"/>
          </a:p>
        </p:txBody>
      </p:sp>
    </p:spTree>
    <p:extLst>
      <p:ext uri="{BB962C8B-B14F-4D97-AF65-F5344CB8AC3E}">
        <p14:creationId xmlns:p14="http://schemas.microsoft.com/office/powerpoint/2010/main" val="32860686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0B8CB333-9E3A-4471-A2E7-1871D39D612E}" type="slidenum">
              <a:rPr lang="da-DK" smtClean="0"/>
              <a:t>5</a:t>
            </a:fld>
            <a:endParaRPr lang="da-DK"/>
          </a:p>
        </p:txBody>
      </p:sp>
    </p:spTree>
    <p:extLst>
      <p:ext uri="{BB962C8B-B14F-4D97-AF65-F5344CB8AC3E}">
        <p14:creationId xmlns:p14="http://schemas.microsoft.com/office/powerpoint/2010/main" val="25028600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a:lnSpc>
                <a:spcPct val="100000"/>
              </a:lnSpc>
            </a:pPr>
            <a:r>
              <a:rPr lang="da-DK" sz="1800" dirty="0">
                <a:solidFill>
                  <a:schemeClr val="tx1"/>
                </a:solidFill>
                <a:latin typeface="Arial" panose="020B0604020202020204" pitchFamily="34" charset="0"/>
                <a:cs typeface="Arial" panose="020B0604020202020204" pitchFamily="34" charset="0"/>
              </a:rPr>
              <a:t>Kommuner i DDH samarbejder om at udvikle, implementere og drifte borgervendte </a:t>
            </a:r>
            <a:r>
              <a:rPr lang="da-DK" sz="1800" dirty="0" err="1">
                <a:latin typeface="Arial" panose="020B0604020202020204" pitchFamily="34" charset="0"/>
                <a:cs typeface="Arial" panose="020B0604020202020204" pitchFamily="34" charset="0"/>
              </a:rPr>
              <a:t>C</a:t>
            </a:r>
            <a:r>
              <a:rPr lang="da-DK" sz="1800" dirty="0" err="1">
                <a:solidFill>
                  <a:schemeClr val="tx1"/>
                </a:solidFill>
                <a:latin typeface="Arial" panose="020B0604020202020204" pitchFamily="34" charset="0"/>
                <a:cs typeface="Arial" panose="020B0604020202020204" pitchFamily="34" charset="0"/>
              </a:rPr>
              <a:t>hatbots</a:t>
            </a:r>
            <a:r>
              <a:rPr lang="da-DK" sz="1800" dirty="0">
                <a:solidFill>
                  <a:schemeClr val="tx1"/>
                </a:solidFill>
                <a:latin typeface="Arial" panose="020B0604020202020204" pitchFamily="34" charset="0"/>
                <a:cs typeface="Arial" panose="020B0604020202020204" pitchFamily="34" charset="0"/>
              </a:rPr>
              <a:t> </a:t>
            </a:r>
          </a:p>
          <a:p>
            <a:pPr>
              <a:lnSpc>
                <a:spcPct val="100000"/>
              </a:lnSpc>
            </a:pPr>
            <a:r>
              <a:rPr lang="da-DK" sz="1800" dirty="0">
                <a:solidFill>
                  <a:schemeClr val="tx1"/>
                </a:solidFill>
                <a:latin typeface="Arial" panose="020B0604020202020204" pitchFamily="34" charset="0"/>
                <a:cs typeface="Arial" panose="020B0604020202020204" pitchFamily="34" charset="0"/>
              </a:rPr>
              <a:t>DDH </a:t>
            </a:r>
            <a:r>
              <a:rPr lang="da-DK" sz="1800" dirty="0" err="1">
                <a:latin typeface="Arial" panose="020B0604020202020204" pitchFamily="34" charset="0"/>
                <a:cs typeface="Arial" panose="020B0604020202020204" pitchFamily="34" charset="0"/>
              </a:rPr>
              <a:t>C</a:t>
            </a:r>
            <a:r>
              <a:rPr lang="da-DK" sz="1800" dirty="0" err="1">
                <a:solidFill>
                  <a:schemeClr val="tx1"/>
                </a:solidFill>
                <a:latin typeface="Arial" panose="020B0604020202020204" pitchFamily="34" charset="0"/>
                <a:cs typeface="Arial" panose="020B0604020202020204" pitchFamily="34" charset="0"/>
              </a:rPr>
              <a:t>hatbots</a:t>
            </a:r>
            <a:r>
              <a:rPr lang="da-DK" sz="1800" dirty="0">
                <a:solidFill>
                  <a:schemeClr val="tx1"/>
                </a:solidFill>
                <a:latin typeface="Arial" panose="020B0604020202020204" pitchFamily="34" charset="0"/>
                <a:cs typeface="Arial" panose="020B0604020202020204" pitchFamily="34" charset="0"/>
              </a:rPr>
              <a:t> tilbyder én fælles servicekanal til en kosteffektiv pris der er tilgængelig 24/7</a:t>
            </a:r>
          </a:p>
          <a:p>
            <a:pPr>
              <a:lnSpc>
                <a:spcPct val="100000"/>
              </a:lnSpc>
            </a:pPr>
            <a:r>
              <a:rPr lang="da-DK" sz="1800" dirty="0">
                <a:solidFill>
                  <a:schemeClr val="tx1"/>
                </a:solidFill>
                <a:latin typeface="Arial" panose="020B0604020202020204" pitchFamily="34" charset="0"/>
                <a:cs typeface="Arial" panose="020B0604020202020204" pitchFamily="34" charset="0"/>
              </a:rPr>
              <a:t>DDH </a:t>
            </a:r>
            <a:r>
              <a:rPr lang="da-DK" sz="1800" dirty="0" err="1">
                <a:solidFill>
                  <a:schemeClr val="tx1"/>
                </a:solidFill>
                <a:latin typeface="Arial" panose="020B0604020202020204" pitchFamily="34" charset="0"/>
                <a:cs typeface="Arial" panose="020B0604020202020204" pitchFamily="34" charset="0"/>
              </a:rPr>
              <a:t>Chatbots</a:t>
            </a:r>
            <a:r>
              <a:rPr lang="da-DK" sz="1800" dirty="0">
                <a:solidFill>
                  <a:schemeClr val="tx1"/>
                </a:solidFill>
                <a:latin typeface="Arial" panose="020B0604020202020204" pitchFamily="34" charset="0"/>
                <a:cs typeface="Arial" panose="020B0604020202020204" pitchFamily="34" charset="0"/>
              </a:rPr>
              <a:t> vejleder om generelle forhold og besvarer henvendelser </a:t>
            </a:r>
            <a:r>
              <a:rPr lang="da-DK" sz="1800">
                <a:solidFill>
                  <a:schemeClr val="tx1"/>
                </a:solidFill>
                <a:latin typeface="Arial" panose="020B0604020202020204" pitchFamily="34" charset="0"/>
                <a:cs typeface="Arial" panose="020B0604020202020204" pitchFamily="34" charset="0"/>
              </a:rPr>
              <a:t>omkring sagsstatus</a:t>
            </a:r>
            <a:endParaRPr lang="da-DK" sz="1800" dirty="0">
              <a:solidFill>
                <a:schemeClr val="tx1"/>
              </a:solidFill>
              <a:latin typeface="Arial" panose="020B0604020202020204" pitchFamily="34" charset="0"/>
              <a:cs typeface="Arial" panose="020B0604020202020204" pitchFamily="34" charset="0"/>
            </a:endParaRPr>
          </a:p>
          <a:p>
            <a:pPr>
              <a:lnSpc>
                <a:spcPct val="100000"/>
              </a:lnSpc>
            </a:pPr>
            <a:r>
              <a:rPr lang="da-DK" sz="1800" dirty="0">
                <a:solidFill>
                  <a:schemeClr val="tx1"/>
                </a:solidFill>
                <a:latin typeface="Arial" panose="020B0604020202020204" pitchFamily="34" charset="0"/>
                <a:cs typeface="Arial" panose="020B0604020202020204" pitchFamily="34" charset="0"/>
              </a:rPr>
              <a:t>DDH </a:t>
            </a:r>
            <a:r>
              <a:rPr lang="da-DK" sz="1800" dirty="0" err="1">
                <a:latin typeface="Arial" panose="020B0604020202020204" pitchFamily="34" charset="0"/>
                <a:cs typeface="Arial" panose="020B0604020202020204" pitchFamily="34" charset="0"/>
              </a:rPr>
              <a:t>C</a:t>
            </a:r>
            <a:r>
              <a:rPr lang="da-DK" sz="1800" dirty="0" err="1">
                <a:solidFill>
                  <a:schemeClr val="tx1"/>
                </a:solidFill>
                <a:latin typeface="Arial" panose="020B0604020202020204" pitchFamily="34" charset="0"/>
                <a:cs typeface="Arial" panose="020B0604020202020204" pitchFamily="34" charset="0"/>
              </a:rPr>
              <a:t>hatbots</a:t>
            </a:r>
            <a:r>
              <a:rPr lang="da-DK" sz="1800" dirty="0">
                <a:solidFill>
                  <a:schemeClr val="tx1"/>
                </a:solidFill>
                <a:latin typeface="Arial" panose="020B0604020202020204" pitchFamily="34" charset="0"/>
                <a:cs typeface="Arial" panose="020B0604020202020204" pitchFamily="34" charset="0"/>
              </a:rPr>
              <a:t> leverer høj </a:t>
            </a:r>
            <a:r>
              <a:rPr lang="da-DK" sz="1800" dirty="0" err="1">
                <a:solidFill>
                  <a:schemeClr val="tx1"/>
                </a:solidFill>
                <a:latin typeface="Arial" panose="020B0604020202020204" pitchFamily="34" charset="0"/>
                <a:cs typeface="Arial" panose="020B0604020202020204" pitchFamily="34" charset="0"/>
              </a:rPr>
              <a:t>straksafklaring</a:t>
            </a:r>
            <a:r>
              <a:rPr lang="da-DK" sz="1800" dirty="0">
                <a:solidFill>
                  <a:schemeClr val="tx1"/>
                </a:solidFill>
                <a:latin typeface="Arial" panose="020B0604020202020204" pitchFamily="34" charset="0"/>
                <a:cs typeface="Arial" panose="020B0604020202020204" pitchFamily="34" charset="0"/>
              </a:rPr>
              <a:t> til gavn for borgerne</a:t>
            </a:r>
          </a:p>
          <a:p>
            <a:pPr>
              <a:lnSpc>
                <a:spcPct val="107000"/>
              </a:lnSpc>
              <a:spcAft>
                <a:spcPts val="800"/>
              </a:spcAft>
            </a:pPr>
            <a:endParaRPr lang="da-DK"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Pladsholder til slide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8C543C9-2AA6-42CF-B147-3EA8AD9F44C1}"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35747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en-US" dirty="0"/>
          </a:p>
        </p:txBody>
      </p:sp>
      <p:sp>
        <p:nvSpPr>
          <p:cNvPr id="4" name="Date Placeholder 3"/>
          <p:cNvSpPr>
            <a:spLocks noGrp="1"/>
          </p:cNvSpPr>
          <p:nvPr>
            <p:ph type="dt" sz="half" idx="10"/>
          </p:nvPr>
        </p:nvSpPr>
        <p:spPr/>
        <p:txBody>
          <a:bodyPr/>
          <a:lstStyle/>
          <a:p>
            <a:fld id="{CFCA002B-B36C-4DA7-9A79-D55EFAF86A8E}" type="datetimeFigureOut">
              <a:rPr lang="da-DK" smtClean="0"/>
              <a:t>12-06-2023</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19BE0959-13A6-472B-AEDE-381155312487}" type="slidenum">
              <a:rPr lang="da-DK" smtClean="0"/>
              <a:t>‹nr.›</a:t>
            </a:fld>
            <a:endParaRPr lang="da-DK"/>
          </a:p>
        </p:txBody>
      </p:sp>
    </p:spTree>
    <p:extLst>
      <p:ext uri="{BB962C8B-B14F-4D97-AF65-F5344CB8AC3E}">
        <p14:creationId xmlns:p14="http://schemas.microsoft.com/office/powerpoint/2010/main" val="2965067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Vertical Text Placeholder 2"/>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CFCA002B-B36C-4DA7-9A79-D55EFAF86A8E}" type="datetimeFigureOut">
              <a:rPr lang="da-DK" smtClean="0"/>
              <a:t>12-06-2023</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19BE0959-13A6-472B-AEDE-381155312487}" type="slidenum">
              <a:rPr lang="da-DK" smtClean="0"/>
              <a:t>‹nr.›</a:t>
            </a:fld>
            <a:endParaRPr lang="da-DK"/>
          </a:p>
        </p:txBody>
      </p:sp>
    </p:spTree>
    <p:extLst>
      <p:ext uri="{BB962C8B-B14F-4D97-AF65-F5344CB8AC3E}">
        <p14:creationId xmlns:p14="http://schemas.microsoft.com/office/powerpoint/2010/main" val="18698147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da-DK"/>
              <a:t>Klik for at redigere titeltypografien i masteren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CFCA002B-B36C-4DA7-9A79-D55EFAF86A8E}" type="datetimeFigureOut">
              <a:rPr lang="da-DK" smtClean="0"/>
              <a:t>12-06-2023</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19BE0959-13A6-472B-AEDE-381155312487}" type="slidenum">
              <a:rPr lang="da-DK" smtClean="0"/>
              <a:t>‹nr.›</a:t>
            </a:fld>
            <a:endParaRPr lang="da-DK"/>
          </a:p>
        </p:txBody>
      </p:sp>
    </p:spTree>
    <p:extLst>
      <p:ext uri="{BB962C8B-B14F-4D97-AF65-F5344CB8AC3E}">
        <p14:creationId xmlns:p14="http://schemas.microsoft.com/office/powerpoint/2010/main" val="518984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Content Placeholder 2"/>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CFCA002B-B36C-4DA7-9A79-D55EFAF86A8E}" type="datetimeFigureOut">
              <a:rPr lang="da-DK" smtClean="0"/>
              <a:t>12-06-2023</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19BE0959-13A6-472B-AEDE-381155312487}" type="slidenum">
              <a:rPr lang="da-DK" smtClean="0"/>
              <a:t>‹nr.›</a:t>
            </a:fld>
            <a:endParaRPr lang="da-DK"/>
          </a:p>
        </p:txBody>
      </p:sp>
    </p:spTree>
    <p:extLst>
      <p:ext uri="{BB962C8B-B14F-4D97-AF65-F5344CB8AC3E}">
        <p14:creationId xmlns:p14="http://schemas.microsoft.com/office/powerpoint/2010/main" val="1754322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
        <p:nvSpPr>
          <p:cNvPr id="4" name="Date Placeholder 3"/>
          <p:cNvSpPr>
            <a:spLocks noGrp="1"/>
          </p:cNvSpPr>
          <p:nvPr>
            <p:ph type="dt" sz="half" idx="10"/>
          </p:nvPr>
        </p:nvSpPr>
        <p:spPr/>
        <p:txBody>
          <a:bodyPr/>
          <a:lstStyle/>
          <a:p>
            <a:fld id="{CFCA002B-B36C-4DA7-9A79-D55EFAF86A8E}" type="datetimeFigureOut">
              <a:rPr lang="da-DK" smtClean="0"/>
              <a:t>12-06-2023</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19BE0959-13A6-472B-AEDE-381155312487}" type="slidenum">
              <a:rPr lang="da-DK" smtClean="0"/>
              <a:t>‹nr.›</a:t>
            </a:fld>
            <a:endParaRPr lang="da-DK"/>
          </a:p>
        </p:txBody>
      </p:sp>
    </p:spTree>
    <p:extLst>
      <p:ext uri="{BB962C8B-B14F-4D97-AF65-F5344CB8AC3E}">
        <p14:creationId xmlns:p14="http://schemas.microsoft.com/office/powerpoint/2010/main" val="15327117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5" name="Date Placeholder 4"/>
          <p:cNvSpPr>
            <a:spLocks noGrp="1"/>
          </p:cNvSpPr>
          <p:nvPr>
            <p:ph type="dt" sz="half" idx="10"/>
          </p:nvPr>
        </p:nvSpPr>
        <p:spPr/>
        <p:txBody>
          <a:bodyPr/>
          <a:lstStyle/>
          <a:p>
            <a:fld id="{CFCA002B-B36C-4DA7-9A79-D55EFAF86A8E}" type="datetimeFigureOut">
              <a:rPr lang="da-DK" smtClean="0"/>
              <a:t>12-06-2023</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19BE0959-13A6-472B-AEDE-381155312487}" type="slidenum">
              <a:rPr lang="da-DK" smtClean="0"/>
              <a:t>‹nr.›</a:t>
            </a:fld>
            <a:endParaRPr lang="da-DK"/>
          </a:p>
        </p:txBody>
      </p:sp>
    </p:spTree>
    <p:extLst>
      <p:ext uri="{BB962C8B-B14F-4D97-AF65-F5344CB8AC3E}">
        <p14:creationId xmlns:p14="http://schemas.microsoft.com/office/powerpoint/2010/main" val="34503108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da-DK"/>
              <a:t>Klik for at redigere titeltypografien i masteren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Content Placeholder 3"/>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Content Placeholder 5"/>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7" name="Date Placeholder 6"/>
          <p:cNvSpPr>
            <a:spLocks noGrp="1"/>
          </p:cNvSpPr>
          <p:nvPr>
            <p:ph type="dt" sz="half" idx="10"/>
          </p:nvPr>
        </p:nvSpPr>
        <p:spPr/>
        <p:txBody>
          <a:bodyPr/>
          <a:lstStyle/>
          <a:p>
            <a:fld id="{CFCA002B-B36C-4DA7-9A79-D55EFAF86A8E}" type="datetimeFigureOut">
              <a:rPr lang="da-DK" smtClean="0"/>
              <a:t>12-06-2023</a:t>
            </a:fld>
            <a:endParaRPr lang="da-DK"/>
          </a:p>
        </p:txBody>
      </p:sp>
      <p:sp>
        <p:nvSpPr>
          <p:cNvPr id="8" name="Footer Placeholder 7"/>
          <p:cNvSpPr>
            <a:spLocks noGrp="1"/>
          </p:cNvSpPr>
          <p:nvPr>
            <p:ph type="ftr" sz="quarter" idx="11"/>
          </p:nvPr>
        </p:nvSpPr>
        <p:spPr/>
        <p:txBody>
          <a:bodyPr/>
          <a:lstStyle/>
          <a:p>
            <a:endParaRPr lang="da-DK"/>
          </a:p>
        </p:txBody>
      </p:sp>
      <p:sp>
        <p:nvSpPr>
          <p:cNvPr id="9" name="Slide Number Placeholder 8"/>
          <p:cNvSpPr>
            <a:spLocks noGrp="1"/>
          </p:cNvSpPr>
          <p:nvPr>
            <p:ph type="sldNum" sz="quarter" idx="12"/>
          </p:nvPr>
        </p:nvSpPr>
        <p:spPr/>
        <p:txBody>
          <a:bodyPr/>
          <a:lstStyle/>
          <a:p>
            <a:fld id="{19BE0959-13A6-472B-AEDE-381155312487}" type="slidenum">
              <a:rPr lang="da-DK" smtClean="0"/>
              <a:t>‹nr.›</a:t>
            </a:fld>
            <a:endParaRPr lang="da-DK"/>
          </a:p>
        </p:txBody>
      </p:sp>
    </p:spTree>
    <p:extLst>
      <p:ext uri="{BB962C8B-B14F-4D97-AF65-F5344CB8AC3E}">
        <p14:creationId xmlns:p14="http://schemas.microsoft.com/office/powerpoint/2010/main" val="39130529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Date Placeholder 2"/>
          <p:cNvSpPr>
            <a:spLocks noGrp="1"/>
          </p:cNvSpPr>
          <p:nvPr>
            <p:ph type="dt" sz="half" idx="10"/>
          </p:nvPr>
        </p:nvSpPr>
        <p:spPr/>
        <p:txBody>
          <a:bodyPr/>
          <a:lstStyle/>
          <a:p>
            <a:fld id="{CFCA002B-B36C-4DA7-9A79-D55EFAF86A8E}" type="datetimeFigureOut">
              <a:rPr lang="da-DK" smtClean="0"/>
              <a:t>12-06-2023</a:t>
            </a:fld>
            <a:endParaRPr lang="da-DK"/>
          </a:p>
        </p:txBody>
      </p:sp>
      <p:sp>
        <p:nvSpPr>
          <p:cNvPr id="4" name="Footer Placeholder 3"/>
          <p:cNvSpPr>
            <a:spLocks noGrp="1"/>
          </p:cNvSpPr>
          <p:nvPr>
            <p:ph type="ftr" sz="quarter" idx="11"/>
          </p:nvPr>
        </p:nvSpPr>
        <p:spPr/>
        <p:txBody>
          <a:bodyPr/>
          <a:lstStyle/>
          <a:p>
            <a:endParaRPr lang="da-DK"/>
          </a:p>
        </p:txBody>
      </p:sp>
      <p:sp>
        <p:nvSpPr>
          <p:cNvPr id="5" name="Slide Number Placeholder 4"/>
          <p:cNvSpPr>
            <a:spLocks noGrp="1"/>
          </p:cNvSpPr>
          <p:nvPr>
            <p:ph type="sldNum" sz="quarter" idx="12"/>
          </p:nvPr>
        </p:nvSpPr>
        <p:spPr/>
        <p:txBody>
          <a:bodyPr/>
          <a:lstStyle/>
          <a:p>
            <a:fld id="{19BE0959-13A6-472B-AEDE-381155312487}" type="slidenum">
              <a:rPr lang="da-DK" smtClean="0"/>
              <a:t>‹nr.›</a:t>
            </a:fld>
            <a:endParaRPr lang="da-DK"/>
          </a:p>
        </p:txBody>
      </p:sp>
    </p:spTree>
    <p:extLst>
      <p:ext uri="{BB962C8B-B14F-4D97-AF65-F5344CB8AC3E}">
        <p14:creationId xmlns:p14="http://schemas.microsoft.com/office/powerpoint/2010/main" val="2578946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CA002B-B36C-4DA7-9A79-D55EFAF86A8E}" type="datetimeFigureOut">
              <a:rPr lang="da-DK" smtClean="0"/>
              <a:t>12-06-2023</a:t>
            </a:fld>
            <a:endParaRPr lang="da-DK"/>
          </a:p>
        </p:txBody>
      </p:sp>
      <p:sp>
        <p:nvSpPr>
          <p:cNvPr id="3" name="Footer Placeholder 2"/>
          <p:cNvSpPr>
            <a:spLocks noGrp="1"/>
          </p:cNvSpPr>
          <p:nvPr>
            <p:ph type="ftr" sz="quarter" idx="11"/>
          </p:nvPr>
        </p:nvSpPr>
        <p:spPr/>
        <p:txBody>
          <a:bodyPr/>
          <a:lstStyle/>
          <a:p>
            <a:endParaRPr lang="da-DK"/>
          </a:p>
        </p:txBody>
      </p:sp>
      <p:sp>
        <p:nvSpPr>
          <p:cNvPr id="4" name="Slide Number Placeholder 3"/>
          <p:cNvSpPr>
            <a:spLocks noGrp="1"/>
          </p:cNvSpPr>
          <p:nvPr>
            <p:ph type="sldNum" sz="quarter" idx="12"/>
          </p:nvPr>
        </p:nvSpPr>
        <p:spPr/>
        <p:txBody>
          <a:bodyPr/>
          <a:lstStyle/>
          <a:p>
            <a:fld id="{19BE0959-13A6-472B-AEDE-381155312487}" type="slidenum">
              <a:rPr lang="da-DK" smtClean="0"/>
              <a:t>‹nr.›</a:t>
            </a:fld>
            <a:endParaRPr lang="da-DK"/>
          </a:p>
        </p:txBody>
      </p:sp>
    </p:spTree>
    <p:extLst>
      <p:ext uri="{BB962C8B-B14F-4D97-AF65-F5344CB8AC3E}">
        <p14:creationId xmlns:p14="http://schemas.microsoft.com/office/powerpoint/2010/main" val="8833568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Date Placeholder 4"/>
          <p:cNvSpPr>
            <a:spLocks noGrp="1"/>
          </p:cNvSpPr>
          <p:nvPr>
            <p:ph type="dt" sz="half" idx="10"/>
          </p:nvPr>
        </p:nvSpPr>
        <p:spPr/>
        <p:txBody>
          <a:bodyPr/>
          <a:lstStyle/>
          <a:p>
            <a:fld id="{CFCA002B-B36C-4DA7-9A79-D55EFAF86A8E}" type="datetimeFigureOut">
              <a:rPr lang="da-DK" smtClean="0"/>
              <a:t>12-06-2023</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19BE0959-13A6-472B-AEDE-381155312487}" type="slidenum">
              <a:rPr lang="da-DK" smtClean="0"/>
              <a:t>‹nr.›</a:t>
            </a:fld>
            <a:endParaRPr lang="da-DK"/>
          </a:p>
        </p:txBody>
      </p:sp>
    </p:spTree>
    <p:extLst>
      <p:ext uri="{BB962C8B-B14F-4D97-AF65-F5344CB8AC3E}">
        <p14:creationId xmlns:p14="http://schemas.microsoft.com/office/powerpoint/2010/main" val="39664501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a:t>Klik på ikonet for at tilføje et billede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Date Placeholder 4"/>
          <p:cNvSpPr>
            <a:spLocks noGrp="1"/>
          </p:cNvSpPr>
          <p:nvPr>
            <p:ph type="dt" sz="half" idx="10"/>
          </p:nvPr>
        </p:nvSpPr>
        <p:spPr/>
        <p:txBody>
          <a:bodyPr/>
          <a:lstStyle/>
          <a:p>
            <a:fld id="{CFCA002B-B36C-4DA7-9A79-D55EFAF86A8E}" type="datetimeFigureOut">
              <a:rPr lang="da-DK" smtClean="0"/>
              <a:t>12-06-2023</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19BE0959-13A6-472B-AEDE-381155312487}" type="slidenum">
              <a:rPr lang="da-DK" smtClean="0"/>
              <a:t>‹nr.›</a:t>
            </a:fld>
            <a:endParaRPr lang="da-DK"/>
          </a:p>
        </p:txBody>
      </p:sp>
    </p:spTree>
    <p:extLst>
      <p:ext uri="{BB962C8B-B14F-4D97-AF65-F5344CB8AC3E}">
        <p14:creationId xmlns:p14="http://schemas.microsoft.com/office/powerpoint/2010/main" val="11245051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CA002B-B36C-4DA7-9A79-D55EFAF86A8E}" type="datetimeFigureOut">
              <a:rPr lang="da-DK" smtClean="0"/>
              <a:t>12-06-2023</a:t>
            </a:fld>
            <a:endParaRPr lang="da-DK"/>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BE0959-13A6-472B-AEDE-381155312487}" type="slidenum">
              <a:rPr lang="da-DK" smtClean="0"/>
              <a:t>‹nr.›</a:t>
            </a:fld>
            <a:endParaRPr lang="da-DK"/>
          </a:p>
        </p:txBody>
      </p:sp>
    </p:spTree>
    <p:extLst>
      <p:ext uri="{BB962C8B-B14F-4D97-AF65-F5344CB8AC3E}">
        <p14:creationId xmlns:p14="http://schemas.microsoft.com/office/powerpoint/2010/main" val="26912602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 Id="rId9" Type="http://schemas.openxmlformats.org/officeDocument/2006/relationships/image" Target="../media/image22.svg"/></Relationships>
</file>

<file path=ppt/slides/_rels/slide11.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2.xml"/><Relationship Id="rId1" Type="http://schemas.openxmlformats.org/officeDocument/2006/relationships/video" Target="https://player.vimeo.com/video/451135824?h=426f0f300e&amp;app_id=122963"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ibm.ent.box.com/notes/765516082012?s=r7lo60me6nfyjgme8u2p2pwhxwuw1gp8"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hyperlink" Target="mailto:ribch@aarhus.dk"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6.png"/><Relationship Id="rId7" Type="http://schemas.openxmlformats.org/officeDocument/2006/relationships/image" Target="../media/image10.sv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hyperlink" Target="https://aarhuskommune.sharepoint.com/teams/DDHChatbot/SitePages/Ny-Chatbot-kommune.aspx#ddh-chatbot-teamet-deler-samarbejdsaftale-samt-databehandleraftale" TargetMode="Externa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mailto:ribch@aarhus.dk" TargetMode="External"/><Relationship Id="rId1" Type="http://schemas.openxmlformats.org/officeDocument/2006/relationships/slideLayout" Target="../slideLayouts/slideLayout2.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957A74-6FC3-4E45-BA04-FE5F5D233E6A}"/>
              </a:ext>
            </a:extLst>
          </p:cNvPr>
          <p:cNvSpPr>
            <a:spLocks noGrp="1"/>
          </p:cNvSpPr>
          <p:nvPr>
            <p:ph type="title"/>
          </p:nvPr>
        </p:nvSpPr>
        <p:spPr/>
        <p:txBody>
          <a:bodyPr/>
          <a:lstStyle/>
          <a:p>
            <a:endParaRPr lang="da-DK" dirty="0"/>
          </a:p>
        </p:txBody>
      </p:sp>
      <p:pic>
        <p:nvPicPr>
          <p:cNvPr id="7" name="Billede 6">
            <a:extLst>
              <a:ext uri="{FF2B5EF4-FFF2-40B4-BE49-F238E27FC236}">
                <a16:creationId xmlns:a16="http://schemas.microsoft.com/office/drawing/2014/main" id="{022D6B35-3B27-4B07-B3AC-DB7ADB822DDD}"/>
              </a:ext>
            </a:extLst>
          </p:cNvPr>
          <p:cNvPicPr>
            <a:picLocks noChangeAspect="1"/>
          </p:cNvPicPr>
          <p:nvPr/>
        </p:nvPicPr>
        <p:blipFill>
          <a:blip r:embed="rId3"/>
          <a:stretch>
            <a:fillRect/>
          </a:stretch>
        </p:blipFill>
        <p:spPr>
          <a:xfrm>
            <a:off x="1" y="0"/>
            <a:ext cx="12192000" cy="5381404"/>
          </a:xfrm>
          <a:prstGeom prst="rect">
            <a:avLst/>
          </a:prstGeom>
        </p:spPr>
      </p:pic>
    </p:spTree>
    <p:extLst>
      <p:ext uri="{BB962C8B-B14F-4D97-AF65-F5344CB8AC3E}">
        <p14:creationId xmlns:p14="http://schemas.microsoft.com/office/powerpoint/2010/main" val="38467494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46A26651-B9E8-4EC4-A4CF-3101D4458855}"/>
              </a:ext>
            </a:extLst>
          </p:cNvPr>
          <p:cNvSpPr>
            <a:spLocks noGrp="1"/>
          </p:cNvSpPr>
          <p:nvPr>
            <p:ph idx="1"/>
          </p:nvPr>
        </p:nvSpPr>
        <p:spPr>
          <a:xfrm>
            <a:off x="2530511" y="619791"/>
            <a:ext cx="9340781" cy="4117051"/>
          </a:xfrm>
        </p:spPr>
        <p:txBody>
          <a:bodyPr>
            <a:normAutofit/>
          </a:bodyPr>
          <a:lstStyle/>
          <a:p>
            <a:pPr marL="0" indent="0">
              <a:buNone/>
            </a:pPr>
            <a:r>
              <a:rPr lang="da-DK" dirty="0">
                <a:latin typeface="Arial" panose="020B0604020202020204" pitchFamily="34" charset="0"/>
                <a:cs typeface="Arial" panose="020B0604020202020204" pitchFamily="34" charset="0"/>
              </a:rPr>
              <a:t>Hver kommune skal have 4 roller besat ift. Chatbotten.</a:t>
            </a:r>
          </a:p>
          <a:p>
            <a:pPr marL="0" indent="0">
              <a:buNone/>
            </a:pPr>
            <a:endParaRPr lang="da-DK" dirty="0">
              <a:latin typeface="Arial" panose="020B0604020202020204" pitchFamily="34" charset="0"/>
              <a:cs typeface="Arial" panose="020B0604020202020204" pitchFamily="34" charset="0"/>
            </a:endParaRPr>
          </a:p>
          <a:p>
            <a:pPr marL="0" indent="0">
              <a:buNone/>
            </a:pPr>
            <a:endParaRPr lang="da-DK" dirty="0">
              <a:latin typeface="Arial" panose="020B0604020202020204" pitchFamily="34" charset="0"/>
              <a:cs typeface="Arial" panose="020B0604020202020204" pitchFamily="34" charset="0"/>
            </a:endParaRPr>
          </a:p>
        </p:txBody>
      </p:sp>
      <p:pic>
        <p:nvPicPr>
          <p:cNvPr id="7" name="Grafik 6" descr="Superhelt kvinde kontur">
            <a:extLst>
              <a:ext uri="{FF2B5EF4-FFF2-40B4-BE49-F238E27FC236}">
                <a16:creationId xmlns:a16="http://schemas.microsoft.com/office/drawing/2014/main" id="{B46D397F-ADE3-406A-B3D9-FCE08F01739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759112" y="1587865"/>
            <a:ext cx="914400" cy="914400"/>
          </a:xfrm>
          <a:prstGeom prst="rect">
            <a:avLst/>
          </a:prstGeom>
        </p:spPr>
      </p:pic>
      <p:sp>
        <p:nvSpPr>
          <p:cNvPr id="9" name="Tekstfelt 8">
            <a:extLst>
              <a:ext uri="{FF2B5EF4-FFF2-40B4-BE49-F238E27FC236}">
                <a16:creationId xmlns:a16="http://schemas.microsoft.com/office/drawing/2014/main" id="{9E3A6EFA-733F-4348-B6BE-52D77F8E6582}"/>
              </a:ext>
            </a:extLst>
          </p:cNvPr>
          <p:cNvSpPr txBox="1"/>
          <p:nvPr/>
        </p:nvSpPr>
        <p:spPr>
          <a:xfrm>
            <a:off x="3831774" y="1860399"/>
            <a:ext cx="6094324" cy="369332"/>
          </a:xfrm>
          <a:prstGeom prst="rect">
            <a:avLst/>
          </a:prstGeom>
          <a:noFill/>
        </p:spPr>
        <p:txBody>
          <a:bodyPr wrap="square">
            <a:spAutoFit/>
          </a:bodyPr>
          <a:lstStyle/>
          <a:p>
            <a:pPr marL="0" indent="0">
              <a:buNone/>
            </a:pPr>
            <a:r>
              <a:rPr lang="da-DK" dirty="0">
                <a:latin typeface="Arial" panose="020B0604020202020204" pitchFamily="34" charset="0"/>
                <a:cs typeface="Arial" panose="020B0604020202020204" pitchFamily="34" charset="0"/>
              </a:rPr>
              <a:t>Chatbot Superbruger </a:t>
            </a:r>
          </a:p>
        </p:txBody>
      </p:sp>
      <p:sp>
        <p:nvSpPr>
          <p:cNvPr id="12" name="Tekstfelt 11">
            <a:extLst>
              <a:ext uri="{FF2B5EF4-FFF2-40B4-BE49-F238E27FC236}">
                <a16:creationId xmlns:a16="http://schemas.microsoft.com/office/drawing/2014/main" id="{B24B8378-45AA-44FC-ADB5-7F3C27CAC39B}"/>
              </a:ext>
            </a:extLst>
          </p:cNvPr>
          <p:cNvSpPr txBox="1"/>
          <p:nvPr/>
        </p:nvSpPr>
        <p:spPr>
          <a:xfrm>
            <a:off x="3831774" y="2909828"/>
            <a:ext cx="6094324" cy="369332"/>
          </a:xfrm>
          <a:prstGeom prst="rect">
            <a:avLst/>
          </a:prstGeom>
          <a:noFill/>
        </p:spPr>
        <p:txBody>
          <a:bodyPr wrap="square">
            <a:spAutoFit/>
          </a:bodyPr>
          <a:lstStyle/>
          <a:p>
            <a:pPr marL="0" indent="0">
              <a:buNone/>
            </a:pPr>
            <a:r>
              <a:rPr lang="da-DK" dirty="0">
                <a:latin typeface="Arial" panose="020B0604020202020204" pitchFamily="34" charset="0"/>
                <a:cs typeface="Arial" panose="020B0604020202020204" pitchFamily="34" charset="0"/>
              </a:rPr>
              <a:t>Installationsansvarlig</a:t>
            </a:r>
          </a:p>
        </p:txBody>
      </p:sp>
      <p:pic>
        <p:nvPicPr>
          <p:cNvPr id="14" name="Grafik 13" descr="Skriveplade badge kontur">
            <a:extLst>
              <a:ext uri="{FF2B5EF4-FFF2-40B4-BE49-F238E27FC236}">
                <a16:creationId xmlns:a16="http://schemas.microsoft.com/office/drawing/2014/main" id="{1B508F0F-C810-4F0B-962C-A6A7CE3B4D3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645230" y="3822442"/>
            <a:ext cx="914400" cy="914400"/>
          </a:xfrm>
          <a:prstGeom prst="rect">
            <a:avLst/>
          </a:prstGeom>
        </p:spPr>
      </p:pic>
      <p:pic>
        <p:nvPicPr>
          <p:cNvPr id="16" name="Grafik 15" descr="Cmd terminal kontur">
            <a:extLst>
              <a:ext uri="{FF2B5EF4-FFF2-40B4-BE49-F238E27FC236}">
                <a16:creationId xmlns:a16="http://schemas.microsoft.com/office/drawing/2014/main" id="{AE1E50ED-3096-493B-89BC-F2239C3AD70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682074" y="2705153"/>
            <a:ext cx="914400" cy="914400"/>
          </a:xfrm>
          <a:prstGeom prst="rect">
            <a:avLst/>
          </a:prstGeom>
        </p:spPr>
      </p:pic>
      <p:sp>
        <p:nvSpPr>
          <p:cNvPr id="17" name="Tekstfelt 16">
            <a:extLst>
              <a:ext uri="{FF2B5EF4-FFF2-40B4-BE49-F238E27FC236}">
                <a16:creationId xmlns:a16="http://schemas.microsoft.com/office/drawing/2014/main" id="{D3553952-AF31-448A-A512-23B833176A38}"/>
              </a:ext>
            </a:extLst>
          </p:cNvPr>
          <p:cNvSpPr txBox="1"/>
          <p:nvPr/>
        </p:nvSpPr>
        <p:spPr>
          <a:xfrm>
            <a:off x="3831774" y="4094976"/>
            <a:ext cx="6094324" cy="369332"/>
          </a:xfrm>
          <a:prstGeom prst="rect">
            <a:avLst/>
          </a:prstGeom>
          <a:noFill/>
        </p:spPr>
        <p:txBody>
          <a:bodyPr wrap="square">
            <a:spAutoFit/>
          </a:bodyPr>
          <a:lstStyle/>
          <a:p>
            <a:pPr marL="0" indent="0">
              <a:buNone/>
            </a:pPr>
            <a:r>
              <a:rPr lang="da-DK" dirty="0">
                <a:latin typeface="Arial" panose="020B0604020202020204" pitchFamily="34" charset="0"/>
                <a:cs typeface="Arial" panose="020B0604020202020204" pitchFamily="34" charset="0"/>
              </a:rPr>
              <a:t>Kvalitetskoordinator</a:t>
            </a:r>
          </a:p>
        </p:txBody>
      </p:sp>
      <p:sp>
        <p:nvSpPr>
          <p:cNvPr id="13" name="Rektangel 12">
            <a:extLst>
              <a:ext uri="{FF2B5EF4-FFF2-40B4-BE49-F238E27FC236}">
                <a16:creationId xmlns:a16="http://schemas.microsoft.com/office/drawing/2014/main" id="{DA100D0B-400C-4569-828F-D753742A4083}"/>
              </a:ext>
            </a:extLst>
          </p:cNvPr>
          <p:cNvSpPr/>
          <p:nvPr/>
        </p:nvSpPr>
        <p:spPr>
          <a:xfrm>
            <a:off x="553898" y="434528"/>
            <a:ext cx="1438960" cy="1273879"/>
          </a:xfrm>
          <a:prstGeom prst="rect">
            <a:avLst/>
          </a:prstGeom>
          <a:solidFill>
            <a:srgbClr val="02718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600" dirty="0">
                <a:solidFill>
                  <a:schemeClr val="bg1"/>
                </a:solidFill>
              </a:rPr>
              <a:t>Vælger Layout til Chatbotten og lokal organisering</a:t>
            </a:r>
          </a:p>
        </p:txBody>
      </p:sp>
      <p:sp>
        <p:nvSpPr>
          <p:cNvPr id="15" name="Ellipse 14">
            <a:extLst>
              <a:ext uri="{FF2B5EF4-FFF2-40B4-BE49-F238E27FC236}">
                <a16:creationId xmlns:a16="http://schemas.microsoft.com/office/drawing/2014/main" id="{C8CA09AC-4E4F-4F83-86D1-9BE24A6D734E}"/>
              </a:ext>
            </a:extLst>
          </p:cNvPr>
          <p:cNvSpPr/>
          <p:nvPr/>
        </p:nvSpPr>
        <p:spPr>
          <a:xfrm>
            <a:off x="320708" y="259791"/>
            <a:ext cx="360000" cy="360000"/>
          </a:xfrm>
          <a:prstGeom prst="ellipse">
            <a:avLst/>
          </a:prstGeom>
          <a:solidFill>
            <a:srgbClr val="02718F"/>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da-DK" dirty="0">
                <a:solidFill>
                  <a:schemeClr val="bg1"/>
                </a:solidFill>
              </a:rPr>
              <a:t>2</a:t>
            </a:r>
          </a:p>
        </p:txBody>
      </p:sp>
      <p:sp>
        <p:nvSpPr>
          <p:cNvPr id="18" name="Tekstfelt 17">
            <a:extLst>
              <a:ext uri="{FF2B5EF4-FFF2-40B4-BE49-F238E27FC236}">
                <a16:creationId xmlns:a16="http://schemas.microsoft.com/office/drawing/2014/main" id="{C80CFAB6-E13F-4525-89CD-6AC35E271CC5}"/>
              </a:ext>
            </a:extLst>
          </p:cNvPr>
          <p:cNvSpPr txBox="1"/>
          <p:nvPr/>
        </p:nvSpPr>
        <p:spPr>
          <a:xfrm>
            <a:off x="3831774" y="5232273"/>
            <a:ext cx="2264226" cy="369332"/>
          </a:xfrm>
          <a:prstGeom prst="rect">
            <a:avLst/>
          </a:prstGeom>
          <a:noFill/>
        </p:spPr>
        <p:txBody>
          <a:bodyPr wrap="square">
            <a:spAutoFit/>
          </a:bodyPr>
          <a:lstStyle/>
          <a:p>
            <a:pPr marL="0" indent="0">
              <a:buNone/>
            </a:pPr>
            <a:r>
              <a:rPr lang="da-DK" dirty="0" err="1">
                <a:latin typeface="Arial" panose="020B0604020202020204" pitchFamily="34" charset="0"/>
                <a:cs typeface="Arial" panose="020B0604020202020204" pitchFamily="34" charset="0"/>
              </a:rPr>
              <a:t>Frontdesk</a:t>
            </a:r>
            <a:r>
              <a:rPr lang="da-DK" dirty="0">
                <a:latin typeface="Arial" panose="020B0604020202020204" pitchFamily="34" charset="0"/>
                <a:cs typeface="Arial" panose="020B0604020202020204" pitchFamily="34" charset="0"/>
              </a:rPr>
              <a:t> Ansvarlig</a:t>
            </a:r>
          </a:p>
        </p:txBody>
      </p:sp>
      <p:pic>
        <p:nvPicPr>
          <p:cNvPr id="10" name="Grafik 9" descr="Bord kontur">
            <a:extLst>
              <a:ext uri="{FF2B5EF4-FFF2-40B4-BE49-F238E27FC236}">
                <a16:creationId xmlns:a16="http://schemas.microsoft.com/office/drawing/2014/main" id="{41EC4016-F498-42A6-887C-F49142F47EB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645230" y="4939730"/>
            <a:ext cx="914400" cy="914400"/>
          </a:xfrm>
          <a:prstGeom prst="rect">
            <a:avLst/>
          </a:prstGeom>
        </p:spPr>
      </p:pic>
    </p:spTree>
    <p:extLst>
      <p:ext uri="{BB962C8B-B14F-4D97-AF65-F5344CB8AC3E}">
        <p14:creationId xmlns:p14="http://schemas.microsoft.com/office/powerpoint/2010/main" val="37235451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5FC30271-6ABD-449C-9C7C-36CF497A27EB}"/>
              </a:ext>
            </a:extLst>
          </p:cNvPr>
          <p:cNvSpPr>
            <a:spLocks noGrp="1"/>
          </p:cNvSpPr>
          <p:nvPr>
            <p:ph idx="1"/>
          </p:nvPr>
        </p:nvSpPr>
        <p:spPr>
          <a:xfrm>
            <a:off x="5151214" y="1859686"/>
            <a:ext cx="5973986" cy="3332210"/>
          </a:xfrm>
        </p:spPr>
        <p:txBody>
          <a:bodyPr anchor="ctr">
            <a:noAutofit/>
          </a:bodyPr>
          <a:lstStyle/>
          <a:p>
            <a:pPr algn="l" rtl="0"/>
            <a:r>
              <a:rPr lang="da-DK" sz="2000" dirty="0">
                <a:solidFill>
                  <a:srgbClr val="212121"/>
                </a:solidFill>
                <a:latin typeface="Arial" panose="020B0604020202020204" pitchFamily="34" charset="0"/>
                <a:cs typeface="Arial" panose="020B0604020202020204" pitchFamily="34" charset="0"/>
              </a:rPr>
              <a:t>D</a:t>
            </a:r>
            <a:r>
              <a:rPr lang="da-DK" sz="2000" b="0" i="0" dirty="0">
                <a:solidFill>
                  <a:srgbClr val="212121"/>
                </a:solidFill>
                <a:effectLst/>
                <a:latin typeface="Arial" panose="020B0604020202020204" pitchFamily="34" charset="0"/>
                <a:cs typeface="Arial" panose="020B0604020202020204" pitchFamily="34" charset="0"/>
              </a:rPr>
              <a:t>u er den interne </a:t>
            </a:r>
            <a:r>
              <a:rPr lang="da-DK" sz="2000" dirty="0">
                <a:solidFill>
                  <a:srgbClr val="212121"/>
                </a:solidFill>
                <a:latin typeface="Arial" panose="020B0604020202020204" pitchFamily="34" charset="0"/>
                <a:cs typeface="Arial" panose="020B0604020202020204" pitchFamily="34" charset="0"/>
              </a:rPr>
              <a:t>C</a:t>
            </a:r>
            <a:r>
              <a:rPr lang="da-DK" sz="2000" b="0" i="0" dirty="0">
                <a:solidFill>
                  <a:srgbClr val="212121"/>
                </a:solidFill>
                <a:effectLst/>
                <a:latin typeface="Arial" panose="020B0604020202020204" pitchFamily="34" charset="0"/>
                <a:cs typeface="Arial" panose="020B0604020202020204" pitchFamily="34" charset="0"/>
              </a:rPr>
              <a:t>hatbot-kontakt i din kommune - altså er du den med fingeren på pulsen i forhold til nyheder omkring Chatbotten, som skal ud i din organisation. Desuden vil du fungere som organisationens kontakt til DDH </a:t>
            </a:r>
            <a:r>
              <a:rPr lang="da-DK" sz="2000" dirty="0">
                <a:solidFill>
                  <a:srgbClr val="212121"/>
                </a:solidFill>
                <a:latin typeface="Arial" panose="020B0604020202020204" pitchFamily="34" charset="0"/>
                <a:cs typeface="Arial" panose="020B0604020202020204" pitchFamily="34" charset="0"/>
              </a:rPr>
              <a:t>C</a:t>
            </a:r>
            <a:r>
              <a:rPr lang="da-DK" sz="2000" b="0" i="0" dirty="0">
                <a:solidFill>
                  <a:srgbClr val="212121"/>
                </a:solidFill>
                <a:effectLst/>
                <a:latin typeface="Arial" panose="020B0604020202020204" pitchFamily="34" charset="0"/>
                <a:cs typeface="Arial" panose="020B0604020202020204" pitchFamily="34" charset="0"/>
              </a:rPr>
              <a:t>hatbot-teamet, samt være den opsøgende i forhold til at kunne besvare interne spørgsmål omkring </a:t>
            </a:r>
            <a:r>
              <a:rPr lang="da-DK" sz="2000" dirty="0">
                <a:solidFill>
                  <a:srgbClr val="212121"/>
                </a:solidFill>
                <a:latin typeface="Arial" panose="020B0604020202020204" pitchFamily="34" charset="0"/>
                <a:cs typeface="Arial" panose="020B0604020202020204" pitchFamily="34" charset="0"/>
              </a:rPr>
              <a:t>C</a:t>
            </a:r>
            <a:r>
              <a:rPr lang="da-DK" sz="2000" b="0" i="0" dirty="0">
                <a:solidFill>
                  <a:srgbClr val="212121"/>
                </a:solidFill>
                <a:effectLst/>
                <a:latin typeface="Arial" panose="020B0604020202020204" pitchFamily="34" charset="0"/>
                <a:cs typeface="Arial" panose="020B0604020202020204" pitchFamily="34" charset="0"/>
              </a:rPr>
              <a:t>hatbotten. </a:t>
            </a:r>
          </a:p>
          <a:p>
            <a:pPr algn="l" rtl="0"/>
            <a:r>
              <a:rPr lang="da-DK" sz="2000" b="0" i="0" dirty="0">
                <a:solidFill>
                  <a:srgbClr val="212121"/>
                </a:solidFill>
                <a:effectLst/>
                <a:latin typeface="Arial" panose="020B0604020202020204" pitchFamily="34" charset="0"/>
                <a:cs typeface="Arial" panose="020B0604020202020204" pitchFamily="34" charset="0"/>
              </a:rPr>
              <a:t>Du vil blive oprettet som din kommunes administrator i kommunernes administrationsmodul, hvilket betyder at du får rettigheder til at ændre på </a:t>
            </a:r>
            <a:r>
              <a:rPr lang="da-DK" sz="2000" dirty="0">
                <a:solidFill>
                  <a:srgbClr val="212121"/>
                </a:solidFill>
                <a:latin typeface="Arial" panose="020B0604020202020204" pitchFamily="34" charset="0"/>
                <a:cs typeface="Arial" panose="020B0604020202020204" pitchFamily="34" charset="0"/>
              </a:rPr>
              <a:t>C</a:t>
            </a:r>
            <a:r>
              <a:rPr lang="da-DK" sz="2000" b="0" i="0" dirty="0">
                <a:solidFill>
                  <a:srgbClr val="212121"/>
                </a:solidFill>
                <a:effectLst/>
                <a:latin typeface="Arial" panose="020B0604020202020204" pitchFamily="34" charset="0"/>
                <a:cs typeface="Arial" panose="020B0604020202020204" pitchFamily="34" charset="0"/>
              </a:rPr>
              <a:t>hatbot-</a:t>
            </a:r>
            <a:r>
              <a:rPr lang="da-DK" sz="2000" dirty="0" err="1">
                <a:solidFill>
                  <a:srgbClr val="212121"/>
                </a:solidFill>
                <a:latin typeface="Arial" panose="020B0604020202020204" pitchFamily="34" charset="0"/>
                <a:cs typeface="Arial" panose="020B0604020202020204" pitchFamily="34" charset="0"/>
              </a:rPr>
              <a:t>A</a:t>
            </a:r>
            <a:r>
              <a:rPr lang="da-DK" sz="2000" b="0" i="0" dirty="0" err="1">
                <a:solidFill>
                  <a:srgbClr val="212121"/>
                </a:solidFill>
                <a:effectLst/>
                <a:latin typeface="Arial" panose="020B0604020202020204" pitchFamily="34" charset="0"/>
                <a:cs typeface="Arial" panose="020B0604020202020204" pitchFamily="34" charset="0"/>
              </a:rPr>
              <a:t>vatarens</a:t>
            </a:r>
            <a:r>
              <a:rPr lang="da-DK" sz="2000" b="0" i="0" dirty="0">
                <a:solidFill>
                  <a:srgbClr val="212121"/>
                </a:solidFill>
                <a:effectLst/>
                <a:latin typeface="Arial" panose="020B0604020202020204" pitchFamily="34" charset="0"/>
                <a:cs typeface="Arial" panose="020B0604020202020204" pitchFamily="34" charset="0"/>
              </a:rPr>
              <a:t> funktionalitet, samt se samtaler med kommunens egne borgere. </a:t>
            </a:r>
          </a:p>
          <a:p>
            <a:pPr algn="l" rtl="0"/>
            <a:r>
              <a:rPr lang="da-DK" sz="2000" b="0" i="0" dirty="0">
                <a:solidFill>
                  <a:srgbClr val="212121"/>
                </a:solidFill>
                <a:effectLst/>
                <a:latin typeface="Arial" panose="020B0604020202020204" pitchFamily="34" charset="0"/>
                <a:cs typeface="Arial" panose="020B0604020202020204" pitchFamily="34" charset="0"/>
              </a:rPr>
              <a:t>I tilfælde af at din kommune har eller ønsker at få en udvidet indgang til Chatbotten, vil det være dig, der som udgangspunkt er Chatbot-ansvarlig. </a:t>
            </a:r>
          </a:p>
        </p:txBody>
      </p:sp>
      <p:pic>
        <p:nvPicPr>
          <p:cNvPr id="11" name="Grafik 10" descr="Superhelt kvinde kontur">
            <a:extLst>
              <a:ext uri="{FF2B5EF4-FFF2-40B4-BE49-F238E27FC236}">
                <a16:creationId xmlns:a16="http://schemas.microsoft.com/office/drawing/2014/main" id="{29B7072A-A5BF-4BAE-BDC3-BD00E04D94D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58978" y="2903006"/>
            <a:ext cx="914400" cy="914400"/>
          </a:xfrm>
          <a:prstGeom prst="rect">
            <a:avLst/>
          </a:prstGeom>
        </p:spPr>
      </p:pic>
      <p:sp>
        <p:nvSpPr>
          <p:cNvPr id="13" name="Tekstfelt 12">
            <a:extLst>
              <a:ext uri="{FF2B5EF4-FFF2-40B4-BE49-F238E27FC236}">
                <a16:creationId xmlns:a16="http://schemas.microsoft.com/office/drawing/2014/main" id="{7EADA030-C64D-4063-9826-BCFFBD62652A}"/>
              </a:ext>
            </a:extLst>
          </p:cNvPr>
          <p:cNvSpPr txBox="1"/>
          <p:nvPr/>
        </p:nvSpPr>
        <p:spPr>
          <a:xfrm>
            <a:off x="1273378" y="3160151"/>
            <a:ext cx="3547947" cy="523220"/>
          </a:xfrm>
          <a:prstGeom prst="rect">
            <a:avLst/>
          </a:prstGeom>
          <a:noFill/>
        </p:spPr>
        <p:txBody>
          <a:bodyPr wrap="square">
            <a:spAutoFit/>
          </a:bodyPr>
          <a:lstStyle/>
          <a:p>
            <a:pPr marL="0" indent="0">
              <a:buNone/>
            </a:pPr>
            <a:r>
              <a:rPr lang="da-DK" sz="2800" dirty="0">
                <a:latin typeface="Arial" panose="020B0604020202020204" pitchFamily="34" charset="0"/>
                <a:cs typeface="Arial" panose="020B0604020202020204" pitchFamily="34" charset="0"/>
              </a:rPr>
              <a:t>Chatbot Superbruger </a:t>
            </a:r>
          </a:p>
        </p:txBody>
      </p:sp>
      <p:sp>
        <p:nvSpPr>
          <p:cNvPr id="9" name="Rektangel 8">
            <a:extLst>
              <a:ext uri="{FF2B5EF4-FFF2-40B4-BE49-F238E27FC236}">
                <a16:creationId xmlns:a16="http://schemas.microsoft.com/office/drawing/2014/main" id="{13A9A112-7986-4EFA-9D6E-8F31D2785F9B}"/>
              </a:ext>
            </a:extLst>
          </p:cNvPr>
          <p:cNvSpPr/>
          <p:nvPr/>
        </p:nvSpPr>
        <p:spPr>
          <a:xfrm>
            <a:off x="553898" y="434528"/>
            <a:ext cx="1438960" cy="1273879"/>
          </a:xfrm>
          <a:prstGeom prst="rect">
            <a:avLst/>
          </a:prstGeom>
          <a:solidFill>
            <a:srgbClr val="02718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600" dirty="0">
                <a:solidFill>
                  <a:schemeClr val="bg1"/>
                </a:solidFill>
              </a:rPr>
              <a:t>Vælger Layout til Chatbotten og lokal organisering</a:t>
            </a:r>
          </a:p>
        </p:txBody>
      </p:sp>
      <p:sp>
        <p:nvSpPr>
          <p:cNvPr id="15" name="Ellipse 14">
            <a:extLst>
              <a:ext uri="{FF2B5EF4-FFF2-40B4-BE49-F238E27FC236}">
                <a16:creationId xmlns:a16="http://schemas.microsoft.com/office/drawing/2014/main" id="{24B25D8E-9817-4F96-8CB9-8C56AB41B571}"/>
              </a:ext>
            </a:extLst>
          </p:cNvPr>
          <p:cNvSpPr/>
          <p:nvPr/>
        </p:nvSpPr>
        <p:spPr>
          <a:xfrm>
            <a:off x="320708" y="259791"/>
            <a:ext cx="360000" cy="360000"/>
          </a:xfrm>
          <a:prstGeom prst="ellipse">
            <a:avLst/>
          </a:prstGeom>
          <a:solidFill>
            <a:srgbClr val="02718F"/>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da-DK" dirty="0">
                <a:solidFill>
                  <a:schemeClr val="bg1"/>
                </a:solidFill>
              </a:rPr>
              <a:t>2</a:t>
            </a:r>
          </a:p>
        </p:txBody>
      </p:sp>
      <p:cxnSp>
        <p:nvCxnSpPr>
          <p:cNvPr id="4" name="Lige forbindelse 3">
            <a:extLst>
              <a:ext uri="{FF2B5EF4-FFF2-40B4-BE49-F238E27FC236}">
                <a16:creationId xmlns:a16="http://schemas.microsoft.com/office/drawing/2014/main" id="{656F6032-2AAE-46F3-990B-FD1A246B81D6}"/>
              </a:ext>
            </a:extLst>
          </p:cNvPr>
          <p:cNvCxnSpPr/>
          <p:nvPr/>
        </p:nvCxnSpPr>
        <p:spPr>
          <a:xfrm>
            <a:off x="4821325" y="1418640"/>
            <a:ext cx="0" cy="4283242"/>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9020802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5FC30271-6ABD-449C-9C7C-36CF497A27EB}"/>
              </a:ext>
            </a:extLst>
          </p:cNvPr>
          <p:cNvSpPr>
            <a:spLocks noGrp="1"/>
          </p:cNvSpPr>
          <p:nvPr>
            <p:ph idx="1"/>
          </p:nvPr>
        </p:nvSpPr>
        <p:spPr>
          <a:xfrm>
            <a:off x="5151214" y="2035429"/>
            <a:ext cx="5973986" cy="3332210"/>
          </a:xfrm>
        </p:spPr>
        <p:txBody>
          <a:bodyPr anchor="ctr">
            <a:normAutofit fontScale="70000" lnSpcReduction="20000"/>
          </a:bodyPr>
          <a:lstStyle/>
          <a:p>
            <a:r>
              <a:rPr lang="da-DK" dirty="0">
                <a:latin typeface="Arial" panose="020B0604020202020204" pitchFamily="34" charset="0"/>
                <a:cs typeface="Arial" panose="020B0604020202020204" pitchFamily="34" charset="0"/>
              </a:rPr>
              <a:t>Som kommunens installationsansvarlige forventes det at du står for installationen af nyudgivne scripts, samt tilføjelse af kategorier til scriptsene. Det er væsentligt, at den installationsansvarlige følger op på installationen af scripts ved hver ny release. </a:t>
            </a:r>
          </a:p>
          <a:p>
            <a:r>
              <a:rPr lang="da-DK" dirty="0">
                <a:latin typeface="Arial" panose="020B0604020202020204" pitchFamily="34" charset="0"/>
                <a:cs typeface="Arial" panose="020B0604020202020204" pitchFamily="34" charset="0"/>
              </a:rPr>
              <a:t>Hvad vil det sige at installere et script? Når man installerer et script, indsættes en kodestump på den enkelte kommunes hjemmeside. Dette fungerer som et "lag" ovenpå siden, som definerer hvor og hvordan Chatbotten vises. Du kan læse mere om installation af scripts til DDH Chatbotten her.</a:t>
            </a:r>
          </a:p>
        </p:txBody>
      </p:sp>
      <p:sp>
        <p:nvSpPr>
          <p:cNvPr id="11" name="Tekstfelt 10">
            <a:extLst>
              <a:ext uri="{FF2B5EF4-FFF2-40B4-BE49-F238E27FC236}">
                <a16:creationId xmlns:a16="http://schemas.microsoft.com/office/drawing/2014/main" id="{69854A21-77EE-4639-BA2C-042C19B8388C}"/>
              </a:ext>
            </a:extLst>
          </p:cNvPr>
          <p:cNvSpPr txBox="1"/>
          <p:nvPr/>
        </p:nvSpPr>
        <p:spPr>
          <a:xfrm>
            <a:off x="1604214" y="3059668"/>
            <a:ext cx="3112307" cy="461665"/>
          </a:xfrm>
          <a:prstGeom prst="rect">
            <a:avLst/>
          </a:prstGeom>
          <a:noFill/>
        </p:spPr>
        <p:txBody>
          <a:bodyPr wrap="square">
            <a:spAutoFit/>
          </a:bodyPr>
          <a:lstStyle/>
          <a:p>
            <a:pPr marL="0" indent="0">
              <a:buNone/>
            </a:pPr>
            <a:r>
              <a:rPr lang="da-DK" sz="2400" dirty="0">
                <a:latin typeface="Arial" panose="020B0604020202020204" pitchFamily="34" charset="0"/>
                <a:cs typeface="Arial" panose="020B0604020202020204" pitchFamily="34" charset="0"/>
              </a:rPr>
              <a:t>Installationsansvarlig</a:t>
            </a:r>
          </a:p>
        </p:txBody>
      </p:sp>
      <p:pic>
        <p:nvPicPr>
          <p:cNvPr id="13" name="Grafik 12" descr="Cmd terminal kontur">
            <a:extLst>
              <a:ext uri="{FF2B5EF4-FFF2-40B4-BE49-F238E27FC236}">
                <a16:creationId xmlns:a16="http://schemas.microsoft.com/office/drawing/2014/main" id="{C2E3CFC6-305B-486B-A92D-F85AE52FCD6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7412" y="2833300"/>
            <a:ext cx="914400" cy="914400"/>
          </a:xfrm>
          <a:prstGeom prst="rect">
            <a:avLst/>
          </a:prstGeom>
        </p:spPr>
      </p:pic>
      <p:sp>
        <p:nvSpPr>
          <p:cNvPr id="9" name="Rektangel 8">
            <a:extLst>
              <a:ext uri="{FF2B5EF4-FFF2-40B4-BE49-F238E27FC236}">
                <a16:creationId xmlns:a16="http://schemas.microsoft.com/office/drawing/2014/main" id="{12379D15-CF3C-4369-835D-432B19517764}"/>
              </a:ext>
            </a:extLst>
          </p:cNvPr>
          <p:cNvSpPr/>
          <p:nvPr/>
        </p:nvSpPr>
        <p:spPr>
          <a:xfrm>
            <a:off x="553898" y="434528"/>
            <a:ext cx="1438960" cy="1273879"/>
          </a:xfrm>
          <a:prstGeom prst="rect">
            <a:avLst/>
          </a:prstGeom>
          <a:solidFill>
            <a:srgbClr val="02718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600" dirty="0">
                <a:solidFill>
                  <a:schemeClr val="bg1"/>
                </a:solidFill>
              </a:rPr>
              <a:t>Vælger Layout til Chatbotten og lokal organisering</a:t>
            </a:r>
          </a:p>
        </p:txBody>
      </p:sp>
      <p:sp>
        <p:nvSpPr>
          <p:cNvPr id="15" name="Ellipse 14">
            <a:extLst>
              <a:ext uri="{FF2B5EF4-FFF2-40B4-BE49-F238E27FC236}">
                <a16:creationId xmlns:a16="http://schemas.microsoft.com/office/drawing/2014/main" id="{1FCB961F-F149-4CE8-A564-893BFB31C2CE}"/>
              </a:ext>
            </a:extLst>
          </p:cNvPr>
          <p:cNvSpPr/>
          <p:nvPr/>
        </p:nvSpPr>
        <p:spPr>
          <a:xfrm>
            <a:off x="320708" y="259791"/>
            <a:ext cx="360000" cy="360000"/>
          </a:xfrm>
          <a:prstGeom prst="ellipse">
            <a:avLst/>
          </a:prstGeom>
          <a:solidFill>
            <a:srgbClr val="02718F"/>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da-DK" dirty="0">
                <a:solidFill>
                  <a:schemeClr val="bg1"/>
                </a:solidFill>
              </a:rPr>
              <a:t>2</a:t>
            </a:r>
          </a:p>
        </p:txBody>
      </p:sp>
      <p:cxnSp>
        <p:nvCxnSpPr>
          <p:cNvPr id="16" name="Lige forbindelse 15">
            <a:extLst>
              <a:ext uri="{FF2B5EF4-FFF2-40B4-BE49-F238E27FC236}">
                <a16:creationId xmlns:a16="http://schemas.microsoft.com/office/drawing/2014/main" id="{01406F8C-5D00-4E42-9188-D9999EA19508}"/>
              </a:ext>
            </a:extLst>
          </p:cNvPr>
          <p:cNvCxnSpPr/>
          <p:nvPr/>
        </p:nvCxnSpPr>
        <p:spPr>
          <a:xfrm>
            <a:off x="4821325" y="1418640"/>
            <a:ext cx="0" cy="4283242"/>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8065255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5FC30271-6ABD-449C-9C7C-36CF497A27EB}"/>
              </a:ext>
            </a:extLst>
          </p:cNvPr>
          <p:cNvSpPr>
            <a:spLocks noGrp="1"/>
          </p:cNvSpPr>
          <p:nvPr>
            <p:ph idx="1"/>
          </p:nvPr>
        </p:nvSpPr>
        <p:spPr>
          <a:xfrm>
            <a:off x="5151214" y="1509915"/>
            <a:ext cx="5973986" cy="3913641"/>
          </a:xfrm>
        </p:spPr>
        <p:txBody>
          <a:bodyPr anchor="ctr">
            <a:noAutofit/>
          </a:bodyPr>
          <a:lstStyle/>
          <a:p>
            <a:pPr algn="l" rtl="0"/>
            <a:r>
              <a:rPr lang="da-DK" sz="1800" b="0" i="0" dirty="0">
                <a:solidFill>
                  <a:srgbClr val="212121"/>
                </a:solidFill>
                <a:effectLst/>
                <a:latin typeface="Arial" panose="020B0604020202020204" pitchFamily="34" charset="0"/>
                <a:cs typeface="Arial" panose="020B0604020202020204" pitchFamily="34" charset="0"/>
              </a:rPr>
              <a:t>Som kommunens DDH-koordinator forventes det, at du er ansvarlig for at opdatere det lokale indhold i de Selvbetjening.nu guides, som benyttes i </a:t>
            </a:r>
            <a:r>
              <a:rPr lang="da-DK" sz="1800" dirty="0">
                <a:solidFill>
                  <a:srgbClr val="212121"/>
                </a:solidFill>
                <a:latin typeface="Arial" panose="020B0604020202020204" pitchFamily="34" charset="0"/>
                <a:cs typeface="Arial" panose="020B0604020202020204" pitchFamily="34" charset="0"/>
              </a:rPr>
              <a:t>C</a:t>
            </a:r>
            <a:r>
              <a:rPr lang="da-DK" sz="1800" b="0" i="0" dirty="0">
                <a:solidFill>
                  <a:srgbClr val="212121"/>
                </a:solidFill>
                <a:effectLst/>
                <a:latin typeface="Arial" panose="020B0604020202020204" pitchFamily="34" charset="0"/>
                <a:cs typeface="Arial" panose="020B0604020202020204" pitchFamily="34" charset="0"/>
              </a:rPr>
              <a:t>hatbotten. Som Kvalitetskoordinator skal du stå for vedligeholdelse af lokal information og være med til at sikre at informationen også skrives på en måde, som er hensigtsmæssig og forståelig for en borger. </a:t>
            </a:r>
          </a:p>
          <a:p>
            <a:pPr algn="l" rtl="0"/>
            <a:r>
              <a:rPr lang="da-DK" sz="1800" b="0" i="0" dirty="0">
                <a:solidFill>
                  <a:srgbClr val="212121"/>
                </a:solidFill>
                <a:effectLst/>
                <a:latin typeface="Arial" panose="020B0604020202020204" pitchFamily="34" charset="0"/>
                <a:cs typeface="Arial" panose="020B0604020202020204" pitchFamily="34" charset="0"/>
              </a:rPr>
              <a:t>Kvalitetskoordinatoren bliver oprettet i kommunens administrationsmodul, hvor du under modulet Selvbetjening.nu konfiguration kan se information om de forskellige guides der bliver brugt i </a:t>
            </a:r>
            <a:r>
              <a:rPr lang="da-DK" sz="1800" dirty="0">
                <a:solidFill>
                  <a:srgbClr val="212121"/>
                </a:solidFill>
                <a:latin typeface="Arial" panose="020B0604020202020204" pitchFamily="34" charset="0"/>
                <a:cs typeface="Arial" panose="020B0604020202020204" pitchFamily="34" charset="0"/>
              </a:rPr>
              <a:t>C</a:t>
            </a:r>
            <a:r>
              <a:rPr lang="da-DK" sz="1800" b="0" i="0" dirty="0">
                <a:solidFill>
                  <a:srgbClr val="212121"/>
                </a:solidFill>
                <a:effectLst/>
                <a:latin typeface="Arial" panose="020B0604020202020204" pitchFamily="34" charset="0"/>
                <a:cs typeface="Arial" panose="020B0604020202020204" pitchFamily="34" charset="0"/>
              </a:rPr>
              <a:t>hatbotten samt hvilke data, der bliver trukket ud. Du kan bruge denne information til at finde de korrekte guides i Selvbetjening.nu og på denne måde rette i dem</a:t>
            </a:r>
          </a:p>
          <a:p>
            <a:pPr algn="l" rtl="0"/>
            <a:r>
              <a:rPr lang="da-DK" sz="1800" b="0" i="0" dirty="0">
                <a:solidFill>
                  <a:srgbClr val="212121"/>
                </a:solidFill>
                <a:effectLst/>
                <a:latin typeface="Arial" panose="020B0604020202020204" pitchFamily="34" charset="0"/>
                <a:cs typeface="Arial" panose="020B0604020202020204" pitchFamily="34" charset="0"/>
              </a:rPr>
              <a:t>Det er vigtigt at tjekke op på det lokale indhold i Selvbetjening.nu, da der risiko for at </a:t>
            </a:r>
            <a:r>
              <a:rPr lang="da-DK" sz="1800" dirty="0">
                <a:solidFill>
                  <a:srgbClr val="212121"/>
                </a:solidFill>
                <a:latin typeface="Arial" panose="020B0604020202020204" pitchFamily="34" charset="0"/>
                <a:cs typeface="Arial" panose="020B0604020202020204" pitchFamily="34" charset="0"/>
              </a:rPr>
              <a:t>C</a:t>
            </a:r>
            <a:r>
              <a:rPr lang="da-DK" sz="1800" b="0" i="0" dirty="0">
                <a:solidFill>
                  <a:srgbClr val="212121"/>
                </a:solidFill>
                <a:effectLst/>
                <a:latin typeface="Arial" panose="020B0604020202020204" pitchFamily="34" charset="0"/>
                <a:cs typeface="Arial" panose="020B0604020202020204" pitchFamily="34" charset="0"/>
              </a:rPr>
              <a:t>hatbotten giver forkerte oplysninger til borgere, hvis dette ikke opdateres og vedligeholdes. Desuden er det væsentligt at tjekke op på de links, som er indsat i Selvbetjening.nu. I tilfælde af at der indberettes fejl i lokalt indhold gennem supportsager eller den daglige monitorering af samtaler i Chatbotten, vil det være dig som kvalitetskoordinator, der kontaktes herom. </a:t>
            </a:r>
          </a:p>
        </p:txBody>
      </p:sp>
      <p:pic>
        <p:nvPicPr>
          <p:cNvPr id="11" name="Grafik 10" descr="Skriveplade badge kontur">
            <a:extLst>
              <a:ext uri="{FF2B5EF4-FFF2-40B4-BE49-F238E27FC236}">
                <a16:creationId xmlns:a16="http://schemas.microsoft.com/office/drawing/2014/main" id="{BDC67896-6230-4861-9DA5-30B59DE6D28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0708" y="3009534"/>
            <a:ext cx="914400" cy="914400"/>
          </a:xfrm>
          <a:prstGeom prst="rect">
            <a:avLst/>
          </a:prstGeom>
        </p:spPr>
      </p:pic>
      <p:sp>
        <p:nvSpPr>
          <p:cNvPr id="13" name="Tekstfelt 12">
            <a:extLst>
              <a:ext uri="{FF2B5EF4-FFF2-40B4-BE49-F238E27FC236}">
                <a16:creationId xmlns:a16="http://schemas.microsoft.com/office/drawing/2014/main" id="{23C06BF6-E590-4F84-A660-E2EC061C2571}"/>
              </a:ext>
            </a:extLst>
          </p:cNvPr>
          <p:cNvSpPr txBox="1"/>
          <p:nvPr/>
        </p:nvSpPr>
        <p:spPr>
          <a:xfrm>
            <a:off x="1643200" y="3235902"/>
            <a:ext cx="2905045" cy="461665"/>
          </a:xfrm>
          <a:prstGeom prst="rect">
            <a:avLst/>
          </a:prstGeom>
          <a:noFill/>
        </p:spPr>
        <p:txBody>
          <a:bodyPr wrap="square">
            <a:spAutoFit/>
          </a:bodyPr>
          <a:lstStyle/>
          <a:p>
            <a:pPr marL="0" indent="0">
              <a:buNone/>
            </a:pPr>
            <a:r>
              <a:rPr lang="da-DK" sz="2400" dirty="0">
                <a:latin typeface="Arial" panose="020B0604020202020204" pitchFamily="34" charset="0"/>
                <a:cs typeface="Arial" panose="020B0604020202020204" pitchFamily="34" charset="0"/>
              </a:rPr>
              <a:t>Kvalitetskoordinator</a:t>
            </a:r>
          </a:p>
        </p:txBody>
      </p:sp>
      <p:sp>
        <p:nvSpPr>
          <p:cNvPr id="15" name="Rektangel 14">
            <a:extLst>
              <a:ext uri="{FF2B5EF4-FFF2-40B4-BE49-F238E27FC236}">
                <a16:creationId xmlns:a16="http://schemas.microsoft.com/office/drawing/2014/main" id="{F2E52DC6-CAD3-43CC-AC07-75E38642775E}"/>
              </a:ext>
            </a:extLst>
          </p:cNvPr>
          <p:cNvSpPr/>
          <p:nvPr/>
        </p:nvSpPr>
        <p:spPr>
          <a:xfrm>
            <a:off x="553898" y="434528"/>
            <a:ext cx="1438960" cy="1273879"/>
          </a:xfrm>
          <a:prstGeom prst="rect">
            <a:avLst/>
          </a:prstGeom>
          <a:solidFill>
            <a:srgbClr val="02718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600" dirty="0">
                <a:solidFill>
                  <a:schemeClr val="bg1"/>
                </a:solidFill>
              </a:rPr>
              <a:t>Vælger Layout til Chatbotten og lokal organisering</a:t>
            </a:r>
          </a:p>
        </p:txBody>
      </p:sp>
      <p:sp>
        <p:nvSpPr>
          <p:cNvPr id="16" name="Ellipse 15">
            <a:extLst>
              <a:ext uri="{FF2B5EF4-FFF2-40B4-BE49-F238E27FC236}">
                <a16:creationId xmlns:a16="http://schemas.microsoft.com/office/drawing/2014/main" id="{C19B90AB-9959-4574-86B5-BB87B848E4D8}"/>
              </a:ext>
            </a:extLst>
          </p:cNvPr>
          <p:cNvSpPr/>
          <p:nvPr/>
        </p:nvSpPr>
        <p:spPr>
          <a:xfrm>
            <a:off x="320708" y="259791"/>
            <a:ext cx="360000" cy="360000"/>
          </a:xfrm>
          <a:prstGeom prst="ellipse">
            <a:avLst/>
          </a:prstGeom>
          <a:solidFill>
            <a:srgbClr val="02718F"/>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da-DK" dirty="0">
                <a:solidFill>
                  <a:schemeClr val="bg1"/>
                </a:solidFill>
              </a:rPr>
              <a:t>2</a:t>
            </a:r>
          </a:p>
        </p:txBody>
      </p:sp>
      <p:cxnSp>
        <p:nvCxnSpPr>
          <p:cNvPr id="17" name="Lige forbindelse 16">
            <a:extLst>
              <a:ext uri="{FF2B5EF4-FFF2-40B4-BE49-F238E27FC236}">
                <a16:creationId xmlns:a16="http://schemas.microsoft.com/office/drawing/2014/main" id="{71A7DE21-1748-484F-B7DE-B74B0BCCE3B7}"/>
              </a:ext>
            </a:extLst>
          </p:cNvPr>
          <p:cNvCxnSpPr/>
          <p:nvPr/>
        </p:nvCxnSpPr>
        <p:spPr>
          <a:xfrm>
            <a:off x="4821325" y="1418640"/>
            <a:ext cx="0" cy="4283242"/>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664968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5FC30271-6ABD-449C-9C7C-36CF497A27EB}"/>
              </a:ext>
            </a:extLst>
          </p:cNvPr>
          <p:cNvSpPr>
            <a:spLocks noGrp="1"/>
          </p:cNvSpPr>
          <p:nvPr>
            <p:ph idx="1"/>
          </p:nvPr>
        </p:nvSpPr>
        <p:spPr>
          <a:xfrm>
            <a:off x="5151214" y="1509915"/>
            <a:ext cx="5973986" cy="3913641"/>
          </a:xfrm>
        </p:spPr>
        <p:txBody>
          <a:bodyPr anchor="ctr">
            <a:noAutofit/>
          </a:bodyPr>
          <a:lstStyle/>
          <a:p>
            <a:pPr algn="l" rtl="0"/>
            <a:r>
              <a:rPr lang="da-DK" sz="1800" dirty="0">
                <a:solidFill>
                  <a:srgbClr val="212121"/>
                </a:solidFill>
                <a:latin typeface="Arial" panose="020B0604020202020204" pitchFamily="34" charset="0"/>
                <a:cs typeface="Arial" panose="020B0604020202020204" pitchFamily="34" charset="0"/>
              </a:rPr>
              <a:t>Som</a:t>
            </a:r>
            <a:r>
              <a:rPr lang="da-DK" sz="1800" b="0" i="0" dirty="0">
                <a:solidFill>
                  <a:srgbClr val="212121"/>
                </a:solidFill>
                <a:effectLst/>
                <a:latin typeface="Arial" panose="020B0604020202020204" pitchFamily="34" charset="0"/>
                <a:cs typeface="Arial" panose="020B0604020202020204" pitchFamily="34" charset="0"/>
              </a:rPr>
              <a:t> kommunens </a:t>
            </a:r>
            <a:r>
              <a:rPr lang="da-DK" sz="1800" b="0" i="0" dirty="0" err="1">
                <a:solidFill>
                  <a:srgbClr val="212121"/>
                </a:solidFill>
                <a:effectLst/>
                <a:latin typeface="Arial" panose="020B0604020202020204" pitchFamily="34" charset="0"/>
                <a:cs typeface="Arial" panose="020B0604020202020204" pitchFamily="34" charset="0"/>
              </a:rPr>
              <a:t>Frontdesk</a:t>
            </a:r>
            <a:r>
              <a:rPr lang="da-DK" sz="1800" b="0" i="0" dirty="0">
                <a:solidFill>
                  <a:srgbClr val="212121"/>
                </a:solidFill>
                <a:effectLst/>
                <a:latin typeface="Arial" panose="020B0604020202020204" pitchFamily="34" charset="0"/>
                <a:cs typeface="Arial" panose="020B0604020202020204" pitchFamily="34" charset="0"/>
              </a:rPr>
              <a:t> ansvarlige for Chatbotten er det dig, der højst sandsynligt allerede arbejder med </a:t>
            </a:r>
            <a:r>
              <a:rPr lang="da-DK" sz="1800" b="0" i="0" dirty="0" err="1">
                <a:solidFill>
                  <a:srgbClr val="212121"/>
                </a:solidFill>
                <a:effectLst/>
                <a:latin typeface="Arial" panose="020B0604020202020204" pitchFamily="34" charset="0"/>
                <a:cs typeface="Arial" panose="020B0604020202020204" pitchFamily="34" charset="0"/>
              </a:rPr>
              <a:t>Frontdesk</a:t>
            </a:r>
            <a:r>
              <a:rPr lang="da-DK" sz="1800" b="0" i="0" dirty="0">
                <a:solidFill>
                  <a:srgbClr val="212121"/>
                </a:solidFill>
                <a:effectLst/>
                <a:latin typeface="Arial" panose="020B0604020202020204" pitchFamily="34" charset="0"/>
                <a:cs typeface="Arial" panose="020B0604020202020204" pitchFamily="34" charset="0"/>
              </a:rPr>
              <a:t> i din kommune. </a:t>
            </a:r>
            <a:endParaRPr lang="da-DK" sz="1800" dirty="0">
              <a:solidFill>
                <a:srgbClr val="212121"/>
              </a:solidFill>
              <a:latin typeface="Arial" panose="020B0604020202020204" pitchFamily="34" charset="0"/>
              <a:cs typeface="Arial" panose="020B0604020202020204" pitchFamily="34" charset="0"/>
            </a:endParaRPr>
          </a:p>
          <a:p>
            <a:pPr algn="l" rtl="0"/>
            <a:r>
              <a:rPr lang="da-DK" sz="1800" dirty="0">
                <a:solidFill>
                  <a:srgbClr val="212121"/>
                </a:solidFill>
                <a:latin typeface="Arial" panose="020B0604020202020204" pitchFamily="34" charset="0"/>
                <a:cs typeface="Arial" panose="020B0604020202020204" pitchFamily="34" charset="0"/>
              </a:rPr>
              <a:t>Ift. Chatbotten er der en integration til </a:t>
            </a:r>
            <a:r>
              <a:rPr lang="da-DK" sz="1800" dirty="0" err="1">
                <a:solidFill>
                  <a:srgbClr val="212121"/>
                </a:solidFill>
                <a:latin typeface="Arial" panose="020B0604020202020204" pitchFamily="34" charset="0"/>
                <a:cs typeface="Arial" panose="020B0604020202020204" pitchFamily="34" charset="0"/>
              </a:rPr>
              <a:t>Frontdesk</a:t>
            </a:r>
            <a:r>
              <a:rPr lang="da-DK" sz="1800" dirty="0">
                <a:solidFill>
                  <a:srgbClr val="212121"/>
                </a:solidFill>
                <a:latin typeface="Arial" panose="020B0604020202020204" pitchFamily="34" charset="0"/>
                <a:cs typeface="Arial" panose="020B0604020202020204" pitchFamily="34" charset="0"/>
              </a:rPr>
              <a:t>, da den kan håndtere tidsbestilling igennem </a:t>
            </a:r>
            <a:r>
              <a:rPr lang="da-DK" sz="1800" dirty="0" err="1">
                <a:solidFill>
                  <a:srgbClr val="212121"/>
                </a:solidFill>
                <a:latin typeface="Arial" panose="020B0604020202020204" pitchFamily="34" charset="0"/>
                <a:cs typeface="Arial" panose="020B0604020202020204" pitchFamily="34" charset="0"/>
              </a:rPr>
              <a:t>Frontdesk</a:t>
            </a:r>
            <a:r>
              <a:rPr lang="da-DK" sz="1800" dirty="0">
                <a:solidFill>
                  <a:srgbClr val="212121"/>
                </a:solidFill>
                <a:latin typeface="Arial" panose="020B0604020202020204" pitchFamily="34" charset="0"/>
                <a:cs typeface="Arial" panose="020B0604020202020204" pitchFamily="34" charset="0"/>
              </a:rPr>
              <a:t>. </a:t>
            </a:r>
          </a:p>
          <a:p>
            <a:pPr algn="l" rtl="0"/>
            <a:r>
              <a:rPr lang="da-DK" sz="1800" dirty="0">
                <a:solidFill>
                  <a:srgbClr val="212121"/>
                </a:solidFill>
                <a:latin typeface="Arial" panose="020B0604020202020204" pitchFamily="34" charset="0"/>
                <a:cs typeface="Arial" panose="020B0604020202020204" pitchFamily="34" charset="0"/>
              </a:rPr>
              <a:t>Som den </a:t>
            </a:r>
            <a:r>
              <a:rPr lang="da-DK" sz="1800" dirty="0" err="1">
                <a:solidFill>
                  <a:srgbClr val="212121"/>
                </a:solidFill>
                <a:latin typeface="Arial" panose="020B0604020202020204" pitchFamily="34" charset="0"/>
                <a:cs typeface="Arial" panose="020B0604020202020204" pitchFamily="34" charset="0"/>
              </a:rPr>
              <a:t>Frontdesk</a:t>
            </a:r>
            <a:r>
              <a:rPr lang="da-DK" sz="1800" dirty="0">
                <a:solidFill>
                  <a:srgbClr val="212121"/>
                </a:solidFill>
                <a:latin typeface="Arial" panose="020B0604020202020204" pitchFamily="34" charset="0"/>
                <a:cs typeface="Arial" panose="020B0604020202020204" pitchFamily="34" charset="0"/>
              </a:rPr>
              <a:t> ansvarlige vil det være dit ansvar at klargøre kommunens </a:t>
            </a:r>
            <a:r>
              <a:rPr lang="da-DK" sz="1800" dirty="0" err="1">
                <a:solidFill>
                  <a:srgbClr val="212121"/>
                </a:solidFill>
                <a:latin typeface="Arial" panose="020B0604020202020204" pitchFamily="34" charset="0"/>
                <a:cs typeface="Arial" panose="020B0604020202020204" pitchFamily="34" charset="0"/>
              </a:rPr>
              <a:t>Frontdesk</a:t>
            </a:r>
            <a:r>
              <a:rPr lang="da-DK" sz="1800" dirty="0">
                <a:solidFill>
                  <a:srgbClr val="212121"/>
                </a:solidFill>
                <a:latin typeface="Arial" panose="020B0604020202020204" pitchFamily="34" charset="0"/>
                <a:cs typeface="Arial" panose="020B0604020202020204" pitchFamily="34" charset="0"/>
              </a:rPr>
              <a:t> køer, så de kan bruges i Chatbotten. Se mere om den specifikke opgave i Tidsbestilling proces dokumentet. </a:t>
            </a:r>
            <a:r>
              <a:rPr lang="da-DK" sz="1800" b="0" i="0" dirty="0">
                <a:solidFill>
                  <a:srgbClr val="212121"/>
                </a:solidFill>
                <a:effectLst/>
                <a:latin typeface="Arial" panose="020B0604020202020204" pitchFamily="34" charset="0"/>
                <a:cs typeface="Arial" panose="020B0604020202020204" pitchFamily="34" charset="0"/>
              </a:rPr>
              <a:t> </a:t>
            </a:r>
          </a:p>
        </p:txBody>
      </p:sp>
      <p:pic>
        <p:nvPicPr>
          <p:cNvPr id="11" name="Grafik 10" descr="Skriveplade badge kontur">
            <a:extLst>
              <a:ext uri="{FF2B5EF4-FFF2-40B4-BE49-F238E27FC236}">
                <a16:creationId xmlns:a16="http://schemas.microsoft.com/office/drawing/2014/main" id="{BDC67896-6230-4861-9DA5-30B59DE6D28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0708" y="3009534"/>
            <a:ext cx="914400" cy="914400"/>
          </a:xfrm>
          <a:prstGeom prst="rect">
            <a:avLst/>
          </a:prstGeom>
        </p:spPr>
      </p:pic>
      <p:sp>
        <p:nvSpPr>
          <p:cNvPr id="13" name="Tekstfelt 12">
            <a:extLst>
              <a:ext uri="{FF2B5EF4-FFF2-40B4-BE49-F238E27FC236}">
                <a16:creationId xmlns:a16="http://schemas.microsoft.com/office/drawing/2014/main" id="{23C06BF6-E590-4F84-A660-E2EC061C2571}"/>
              </a:ext>
            </a:extLst>
          </p:cNvPr>
          <p:cNvSpPr txBox="1"/>
          <p:nvPr/>
        </p:nvSpPr>
        <p:spPr>
          <a:xfrm>
            <a:off x="1643200" y="3235902"/>
            <a:ext cx="2905045" cy="461665"/>
          </a:xfrm>
          <a:prstGeom prst="rect">
            <a:avLst/>
          </a:prstGeom>
          <a:noFill/>
        </p:spPr>
        <p:txBody>
          <a:bodyPr wrap="square">
            <a:spAutoFit/>
          </a:bodyPr>
          <a:lstStyle/>
          <a:p>
            <a:pPr marL="0" indent="0">
              <a:buNone/>
            </a:pPr>
            <a:r>
              <a:rPr lang="da-DK" sz="2400" dirty="0" err="1">
                <a:latin typeface="Arial" panose="020B0604020202020204" pitchFamily="34" charset="0"/>
                <a:cs typeface="Arial" panose="020B0604020202020204" pitchFamily="34" charset="0"/>
              </a:rPr>
              <a:t>Frontdesk</a:t>
            </a:r>
            <a:r>
              <a:rPr lang="da-DK" sz="2400" dirty="0">
                <a:latin typeface="Arial" panose="020B0604020202020204" pitchFamily="34" charset="0"/>
                <a:cs typeface="Arial" panose="020B0604020202020204" pitchFamily="34" charset="0"/>
              </a:rPr>
              <a:t> Ansvarlig</a:t>
            </a:r>
          </a:p>
        </p:txBody>
      </p:sp>
      <p:sp>
        <p:nvSpPr>
          <p:cNvPr id="15" name="Rektangel 14">
            <a:extLst>
              <a:ext uri="{FF2B5EF4-FFF2-40B4-BE49-F238E27FC236}">
                <a16:creationId xmlns:a16="http://schemas.microsoft.com/office/drawing/2014/main" id="{F2E52DC6-CAD3-43CC-AC07-75E38642775E}"/>
              </a:ext>
            </a:extLst>
          </p:cNvPr>
          <p:cNvSpPr/>
          <p:nvPr/>
        </p:nvSpPr>
        <p:spPr>
          <a:xfrm>
            <a:off x="553898" y="434528"/>
            <a:ext cx="1438960" cy="1273879"/>
          </a:xfrm>
          <a:prstGeom prst="rect">
            <a:avLst/>
          </a:prstGeom>
          <a:solidFill>
            <a:srgbClr val="02718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600" dirty="0">
                <a:solidFill>
                  <a:schemeClr val="bg1"/>
                </a:solidFill>
              </a:rPr>
              <a:t>Vælger Layout til Chatbotten og lokal organisering</a:t>
            </a:r>
          </a:p>
        </p:txBody>
      </p:sp>
      <p:sp>
        <p:nvSpPr>
          <p:cNvPr id="16" name="Ellipse 15">
            <a:extLst>
              <a:ext uri="{FF2B5EF4-FFF2-40B4-BE49-F238E27FC236}">
                <a16:creationId xmlns:a16="http://schemas.microsoft.com/office/drawing/2014/main" id="{C19B90AB-9959-4574-86B5-BB87B848E4D8}"/>
              </a:ext>
            </a:extLst>
          </p:cNvPr>
          <p:cNvSpPr/>
          <p:nvPr/>
        </p:nvSpPr>
        <p:spPr>
          <a:xfrm>
            <a:off x="320708" y="259791"/>
            <a:ext cx="360000" cy="360000"/>
          </a:xfrm>
          <a:prstGeom prst="ellipse">
            <a:avLst/>
          </a:prstGeom>
          <a:solidFill>
            <a:srgbClr val="02718F"/>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da-DK" dirty="0">
                <a:solidFill>
                  <a:schemeClr val="bg1"/>
                </a:solidFill>
              </a:rPr>
              <a:t>2</a:t>
            </a:r>
          </a:p>
        </p:txBody>
      </p:sp>
      <p:cxnSp>
        <p:nvCxnSpPr>
          <p:cNvPr id="17" name="Lige forbindelse 16">
            <a:extLst>
              <a:ext uri="{FF2B5EF4-FFF2-40B4-BE49-F238E27FC236}">
                <a16:creationId xmlns:a16="http://schemas.microsoft.com/office/drawing/2014/main" id="{71A7DE21-1748-484F-B7DE-B74B0BCCE3B7}"/>
              </a:ext>
            </a:extLst>
          </p:cNvPr>
          <p:cNvCxnSpPr/>
          <p:nvPr/>
        </p:nvCxnSpPr>
        <p:spPr>
          <a:xfrm>
            <a:off x="4821325" y="1418640"/>
            <a:ext cx="0" cy="4283242"/>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4120782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8B771155-24E9-4FFC-8690-5343B78595FA}"/>
              </a:ext>
            </a:extLst>
          </p:cNvPr>
          <p:cNvSpPr/>
          <p:nvPr/>
        </p:nvSpPr>
        <p:spPr>
          <a:xfrm>
            <a:off x="489372" y="529051"/>
            <a:ext cx="1561245" cy="1273878"/>
          </a:xfrm>
          <a:prstGeom prst="rect">
            <a:avLst/>
          </a:prstGeom>
          <a:solidFill>
            <a:srgbClr val="02718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600" dirty="0">
                <a:solidFill>
                  <a:schemeClr val="bg1"/>
                </a:solidFill>
              </a:rPr>
              <a:t>Sender test link til Chatbotten og administrationsmodul</a:t>
            </a:r>
          </a:p>
        </p:txBody>
      </p:sp>
      <p:sp>
        <p:nvSpPr>
          <p:cNvPr id="5" name="Ellipse 4">
            <a:extLst>
              <a:ext uri="{FF2B5EF4-FFF2-40B4-BE49-F238E27FC236}">
                <a16:creationId xmlns:a16="http://schemas.microsoft.com/office/drawing/2014/main" id="{C30FFA91-670E-4F63-B671-7834B2AA23E5}"/>
              </a:ext>
            </a:extLst>
          </p:cNvPr>
          <p:cNvSpPr/>
          <p:nvPr/>
        </p:nvSpPr>
        <p:spPr>
          <a:xfrm>
            <a:off x="297437" y="380335"/>
            <a:ext cx="360000" cy="360000"/>
          </a:xfrm>
          <a:prstGeom prst="ellipse">
            <a:avLst/>
          </a:prstGeom>
          <a:solidFill>
            <a:srgbClr val="02718F"/>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da-DK" dirty="0">
                <a:solidFill>
                  <a:schemeClr val="bg1"/>
                </a:solidFill>
              </a:rPr>
              <a:t>5</a:t>
            </a:r>
          </a:p>
        </p:txBody>
      </p:sp>
      <p:sp>
        <p:nvSpPr>
          <p:cNvPr id="6" name="Pladsholder til indhold 2">
            <a:extLst>
              <a:ext uri="{FF2B5EF4-FFF2-40B4-BE49-F238E27FC236}">
                <a16:creationId xmlns:a16="http://schemas.microsoft.com/office/drawing/2014/main" id="{3C0BAD0F-6EF0-42FC-A570-014EAD1D8F86}"/>
              </a:ext>
            </a:extLst>
          </p:cNvPr>
          <p:cNvSpPr>
            <a:spLocks noGrp="1"/>
          </p:cNvSpPr>
          <p:nvPr>
            <p:ph idx="1"/>
          </p:nvPr>
        </p:nvSpPr>
        <p:spPr>
          <a:xfrm>
            <a:off x="2438111" y="529051"/>
            <a:ext cx="9136180" cy="4117051"/>
          </a:xfrm>
        </p:spPr>
        <p:txBody>
          <a:bodyPr>
            <a:normAutofit/>
          </a:bodyPr>
          <a:lstStyle/>
          <a:p>
            <a:r>
              <a:rPr lang="da-DK" sz="2000" dirty="0">
                <a:latin typeface="Arial" panose="020B0604020202020204" pitchFamily="34" charset="0"/>
                <a:cs typeface="Arial" panose="020B0604020202020204" pitchFamily="34" charset="0"/>
              </a:rPr>
              <a:t>Administrationsmodulet er stedet, hvor alle Chatbot-interesserede i kommunen kan se indhold omkring Chatbotten. Her kan man blandt andet se nærmere på </a:t>
            </a:r>
            <a:r>
              <a:rPr lang="da-DK" sz="2000" dirty="0" err="1">
                <a:latin typeface="Arial" panose="020B0604020202020204" pitchFamily="34" charset="0"/>
                <a:cs typeface="Arial" panose="020B0604020202020204" pitchFamily="34" charset="0"/>
              </a:rPr>
              <a:t>Chatbottens</a:t>
            </a:r>
            <a:r>
              <a:rPr lang="da-DK" sz="2000" dirty="0">
                <a:latin typeface="Arial" panose="020B0604020202020204" pitchFamily="34" charset="0"/>
                <a:cs typeface="Arial" panose="020B0604020202020204" pitchFamily="34" charset="0"/>
              </a:rPr>
              <a:t> indstillinger samt få adgang til support, statistik, borgerfeedback, samtaledata m.m.</a:t>
            </a:r>
          </a:p>
          <a:p>
            <a:endParaRPr lang="da-DK" sz="2000" dirty="0">
              <a:latin typeface="Arial" panose="020B0604020202020204" pitchFamily="34" charset="0"/>
              <a:cs typeface="Arial" panose="020B0604020202020204" pitchFamily="34" charset="0"/>
            </a:endParaRPr>
          </a:p>
          <a:p>
            <a:r>
              <a:rPr lang="da-DK" sz="2000" dirty="0">
                <a:latin typeface="Arial" panose="020B0604020202020204" pitchFamily="34" charset="0"/>
                <a:cs typeface="Arial" panose="020B0604020202020204" pitchFamily="34" charset="0"/>
              </a:rPr>
              <a:t>Det er også her, du kan:</a:t>
            </a:r>
          </a:p>
          <a:p>
            <a:pPr lvl="1"/>
            <a:r>
              <a:rPr lang="da-DK" sz="2000" dirty="0">
                <a:latin typeface="Arial" panose="020B0604020202020204" pitchFamily="34" charset="0"/>
                <a:cs typeface="Arial" panose="020B0604020202020204" pitchFamily="34" charset="0"/>
              </a:rPr>
              <a:t>Indberette fejl eller udbedring af dialog</a:t>
            </a:r>
          </a:p>
          <a:p>
            <a:pPr lvl="1"/>
            <a:r>
              <a:rPr lang="da-DK" sz="2000" dirty="0">
                <a:latin typeface="Arial" panose="020B0604020202020204" pitchFamily="34" charset="0"/>
                <a:cs typeface="Arial" panose="020B0604020202020204" pitchFamily="34" charset="0"/>
              </a:rPr>
              <a:t>Anmode om oprettelse af nyt område i Chatbotten</a:t>
            </a:r>
          </a:p>
          <a:p>
            <a:pPr marL="0" indent="0">
              <a:buNone/>
            </a:pPr>
            <a:endParaRPr lang="da-DK" sz="2000" dirty="0">
              <a:latin typeface="Arial" panose="020B0604020202020204" pitchFamily="34" charset="0"/>
              <a:cs typeface="Arial" panose="020B0604020202020204" pitchFamily="34" charset="0"/>
            </a:endParaRPr>
          </a:p>
          <a:p>
            <a:r>
              <a:rPr lang="da-DK" sz="2000" dirty="0">
                <a:latin typeface="Arial" panose="020B0604020202020204" pitchFamily="34" charset="0"/>
                <a:cs typeface="Arial" panose="020B0604020202020204" pitchFamily="34" charset="0"/>
              </a:rPr>
              <a:t>Se en video gennemgang af Administrationsmodulet på næste side</a:t>
            </a:r>
          </a:p>
          <a:p>
            <a:endParaRPr lang="da-DK" dirty="0"/>
          </a:p>
        </p:txBody>
      </p:sp>
    </p:spTree>
    <p:extLst>
      <p:ext uri="{BB962C8B-B14F-4D97-AF65-F5344CB8AC3E}">
        <p14:creationId xmlns:p14="http://schemas.microsoft.com/office/powerpoint/2010/main" val="5707452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medier 6" title="DDH Chatbot_administrations-modul_DEMO">
            <a:hlinkClick r:id="" action="ppaction://media"/>
            <a:extLst>
              <a:ext uri="{FF2B5EF4-FFF2-40B4-BE49-F238E27FC236}">
                <a16:creationId xmlns:a16="http://schemas.microsoft.com/office/drawing/2014/main" id="{85F85199-172B-45DD-AF28-1B18E0CEA048}"/>
              </a:ext>
            </a:extLst>
          </p:cNvPr>
          <p:cNvPicPr>
            <a:picLocks noRot="1" noChangeAspect="1"/>
          </p:cNvPicPr>
          <p:nvPr>
            <a:videoFile r:link="rId1"/>
          </p:nvPr>
        </p:nvPicPr>
        <p:blipFill>
          <a:blip r:embed="rId3"/>
          <a:stretch>
            <a:fillRect/>
          </a:stretch>
        </p:blipFill>
        <p:spPr>
          <a:xfrm>
            <a:off x="3040587" y="740335"/>
            <a:ext cx="8662041" cy="4880023"/>
          </a:xfrm>
          <a:prstGeom prst="rect">
            <a:avLst/>
          </a:prstGeom>
        </p:spPr>
      </p:pic>
      <p:sp>
        <p:nvSpPr>
          <p:cNvPr id="5" name="Rektangel 4">
            <a:extLst>
              <a:ext uri="{FF2B5EF4-FFF2-40B4-BE49-F238E27FC236}">
                <a16:creationId xmlns:a16="http://schemas.microsoft.com/office/drawing/2014/main" id="{ACB64952-26FB-487A-B5E5-C13F76952E53}"/>
              </a:ext>
            </a:extLst>
          </p:cNvPr>
          <p:cNvSpPr/>
          <p:nvPr/>
        </p:nvSpPr>
        <p:spPr>
          <a:xfrm>
            <a:off x="489372" y="529051"/>
            <a:ext cx="1561245" cy="1273878"/>
          </a:xfrm>
          <a:prstGeom prst="rect">
            <a:avLst/>
          </a:prstGeom>
          <a:solidFill>
            <a:srgbClr val="02718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600" dirty="0">
                <a:solidFill>
                  <a:schemeClr val="bg1"/>
                </a:solidFill>
              </a:rPr>
              <a:t>Sender test link til Chatbotten og administrationsmodul</a:t>
            </a:r>
          </a:p>
        </p:txBody>
      </p:sp>
      <p:sp>
        <p:nvSpPr>
          <p:cNvPr id="6" name="Ellipse 5">
            <a:extLst>
              <a:ext uri="{FF2B5EF4-FFF2-40B4-BE49-F238E27FC236}">
                <a16:creationId xmlns:a16="http://schemas.microsoft.com/office/drawing/2014/main" id="{93CA8979-82A7-468E-BE91-98FF0DB0EF9A}"/>
              </a:ext>
            </a:extLst>
          </p:cNvPr>
          <p:cNvSpPr/>
          <p:nvPr/>
        </p:nvSpPr>
        <p:spPr>
          <a:xfrm>
            <a:off x="297437" y="380335"/>
            <a:ext cx="360000" cy="360000"/>
          </a:xfrm>
          <a:prstGeom prst="ellipse">
            <a:avLst/>
          </a:prstGeom>
          <a:solidFill>
            <a:srgbClr val="02718F"/>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da-DK" dirty="0">
                <a:solidFill>
                  <a:schemeClr val="bg1"/>
                </a:solidFill>
              </a:rPr>
              <a:t>5</a:t>
            </a:r>
          </a:p>
        </p:txBody>
      </p:sp>
    </p:spTree>
    <p:extLst>
      <p:ext uri="{BB962C8B-B14F-4D97-AF65-F5344CB8AC3E}">
        <p14:creationId xmlns:p14="http://schemas.microsoft.com/office/powerpoint/2010/main" val="1074886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
                                        </p:tgtEl>
                                      </p:cBhvr>
                                    </p:cmd>
                                  </p:childTnLst>
                                </p:cTn>
                              </p:par>
                            </p:childTnLst>
                          </p:cTn>
                        </p:par>
                      </p:childTnLst>
                    </p:cTn>
                  </p:par>
                </p:childTnLst>
              </p:cTn>
              <p:nextCondLst>
                <p:cond evt="onClick" delay="0">
                  <p:tgtEl>
                    <p:spTgt spid="4"/>
                  </p:tgtEl>
                </p:cond>
              </p:nextCondLst>
            </p:seq>
            <p:video>
              <p:cMediaNode vol="80000">
                <p:cTn id="12" fill="hold" display="0">
                  <p:stCondLst>
                    <p:cond delay="indefinite"/>
                  </p:stCondLst>
                </p:cTn>
                <p:tgtEl>
                  <p:spTgt spid="4"/>
                </p:tgtEl>
              </p:cMediaNode>
            </p:vide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46A26651-B9E8-4EC4-A4CF-3101D4458855}"/>
              </a:ext>
            </a:extLst>
          </p:cNvPr>
          <p:cNvSpPr>
            <a:spLocks noGrp="1"/>
          </p:cNvSpPr>
          <p:nvPr>
            <p:ph idx="1"/>
          </p:nvPr>
        </p:nvSpPr>
        <p:spPr>
          <a:xfrm>
            <a:off x="3079078" y="532927"/>
            <a:ext cx="8214566" cy="3798200"/>
          </a:xfrm>
        </p:spPr>
        <p:txBody>
          <a:bodyPr>
            <a:normAutofit/>
          </a:bodyPr>
          <a:lstStyle/>
          <a:p>
            <a:r>
              <a:rPr lang="da-DK" sz="2100" dirty="0">
                <a:latin typeface="Arial" panose="020B0604020202020204" pitchFamily="34" charset="0"/>
                <a:cs typeface="Arial" panose="020B0604020202020204" pitchFamily="34" charset="0"/>
              </a:rPr>
              <a:t>Chatbotten henter en stor del af sin viden fra Selvbetjening.nu. Derfor er det vigtigt, at alle relevante guides i Selvbetjening.nu er opdateret med korrekt information, så Chatbotten er korrekt. </a:t>
            </a:r>
          </a:p>
          <a:p>
            <a:r>
              <a:rPr lang="da-DK" sz="2100" dirty="0">
                <a:latin typeface="Arial" panose="020B0604020202020204" pitchFamily="34" charset="0"/>
                <a:cs typeface="Arial" panose="020B0604020202020204" pitchFamily="34" charset="0"/>
              </a:rPr>
              <a:t>Tjek Selvbetjening.nu guides for lokal relevant information. </a:t>
            </a:r>
          </a:p>
          <a:p>
            <a:r>
              <a:rPr lang="da-DK" sz="2100" dirty="0">
                <a:latin typeface="Arial" panose="020B0604020202020204" pitchFamily="34" charset="0"/>
                <a:cs typeface="Arial" panose="020B0604020202020204" pitchFamily="34" charset="0"/>
              </a:rPr>
              <a:t>Der er også mulighed for at booke en session sammen med Selvbetjening.nu for at gennemgå guides. Dette vil kræve en egenbetaling og kan bestilles ved DDH Chatbot teamet. </a:t>
            </a:r>
            <a:endParaRPr lang="da-DK" sz="1700" dirty="0">
              <a:latin typeface="Arial" panose="020B0604020202020204" pitchFamily="34" charset="0"/>
              <a:cs typeface="Arial" panose="020B0604020202020204" pitchFamily="34" charset="0"/>
            </a:endParaRPr>
          </a:p>
          <a:p>
            <a:endParaRPr lang="da-DK" sz="1700" dirty="0">
              <a:latin typeface="Arial" panose="020B0604020202020204" pitchFamily="34" charset="0"/>
              <a:cs typeface="Arial" panose="020B0604020202020204" pitchFamily="34" charset="0"/>
            </a:endParaRPr>
          </a:p>
          <a:p>
            <a:r>
              <a:rPr lang="da-DK" sz="2000" dirty="0">
                <a:latin typeface="Arial" panose="020B0604020202020204" pitchFamily="34" charset="0"/>
                <a:cs typeface="Arial" panose="020B0604020202020204" pitchFamily="34" charset="0"/>
              </a:rPr>
              <a:t>Der er et overblik over alle relevante guides, der bliver brugt i Chatbotten på </a:t>
            </a:r>
            <a:r>
              <a:rPr lang="da-DK" sz="2000">
                <a:latin typeface="Arial" panose="020B0604020202020204" pitchFamily="34" charset="0"/>
                <a:cs typeface="Arial" panose="020B0604020202020204" pitchFamily="34" charset="0"/>
              </a:rPr>
              <a:t>næste side</a:t>
            </a:r>
            <a:endParaRPr lang="da-DK" sz="2000" dirty="0">
              <a:latin typeface="Arial" panose="020B0604020202020204" pitchFamily="34" charset="0"/>
              <a:cs typeface="Arial" panose="020B0604020202020204" pitchFamily="34" charset="0"/>
            </a:endParaRPr>
          </a:p>
          <a:p>
            <a:endParaRPr lang="da-DK" sz="1700" dirty="0">
              <a:latin typeface="Arial" panose="020B0604020202020204" pitchFamily="34" charset="0"/>
              <a:cs typeface="Arial" panose="020B0604020202020204" pitchFamily="34" charset="0"/>
            </a:endParaRPr>
          </a:p>
          <a:p>
            <a:pPr lvl="1"/>
            <a:endParaRPr lang="da-DK" sz="1700" dirty="0">
              <a:latin typeface="Arial" panose="020B0604020202020204" pitchFamily="34" charset="0"/>
              <a:cs typeface="Arial" panose="020B0604020202020204" pitchFamily="34" charset="0"/>
            </a:endParaRPr>
          </a:p>
          <a:p>
            <a:pPr lvl="1"/>
            <a:endParaRPr lang="da-DK" sz="1700" dirty="0">
              <a:latin typeface="Arial" panose="020B0604020202020204" pitchFamily="34" charset="0"/>
              <a:cs typeface="Arial" panose="020B0604020202020204" pitchFamily="34" charset="0"/>
            </a:endParaRPr>
          </a:p>
          <a:p>
            <a:endParaRPr lang="da-DK" dirty="0"/>
          </a:p>
        </p:txBody>
      </p:sp>
      <p:sp>
        <p:nvSpPr>
          <p:cNvPr id="7" name="Rektangel 6">
            <a:extLst>
              <a:ext uri="{FF2B5EF4-FFF2-40B4-BE49-F238E27FC236}">
                <a16:creationId xmlns:a16="http://schemas.microsoft.com/office/drawing/2014/main" id="{572E77A6-22AD-4F65-97D7-426C67BEAC75}"/>
              </a:ext>
            </a:extLst>
          </p:cNvPr>
          <p:cNvSpPr/>
          <p:nvPr/>
        </p:nvSpPr>
        <p:spPr>
          <a:xfrm>
            <a:off x="583699" y="532927"/>
            <a:ext cx="1798960" cy="1140664"/>
          </a:xfrm>
          <a:prstGeom prst="rect">
            <a:avLst/>
          </a:prstGeom>
          <a:solidFill>
            <a:srgbClr val="02718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600" dirty="0">
                <a:solidFill>
                  <a:schemeClr val="bg1"/>
                </a:solidFill>
              </a:rPr>
              <a:t>Gennemgang af guides på selvbetjening.nu</a:t>
            </a:r>
          </a:p>
        </p:txBody>
      </p:sp>
      <p:sp>
        <p:nvSpPr>
          <p:cNvPr id="8" name="Ellipse 7">
            <a:extLst>
              <a:ext uri="{FF2B5EF4-FFF2-40B4-BE49-F238E27FC236}">
                <a16:creationId xmlns:a16="http://schemas.microsoft.com/office/drawing/2014/main" id="{F4FB2C61-53A0-4A29-ADB7-6926BAECDA40}"/>
              </a:ext>
            </a:extLst>
          </p:cNvPr>
          <p:cNvSpPr/>
          <p:nvPr/>
        </p:nvSpPr>
        <p:spPr>
          <a:xfrm>
            <a:off x="441097" y="352927"/>
            <a:ext cx="360000" cy="360000"/>
          </a:xfrm>
          <a:prstGeom prst="ellipse">
            <a:avLst/>
          </a:prstGeom>
          <a:solidFill>
            <a:srgbClr val="02718F"/>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da-DK" dirty="0">
                <a:solidFill>
                  <a:schemeClr val="bg1"/>
                </a:solidFill>
              </a:rPr>
              <a:t>7</a:t>
            </a:r>
          </a:p>
        </p:txBody>
      </p:sp>
    </p:spTree>
    <p:extLst>
      <p:ext uri="{BB962C8B-B14F-4D97-AF65-F5344CB8AC3E}">
        <p14:creationId xmlns:p14="http://schemas.microsoft.com/office/powerpoint/2010/main" val="19699808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 8">
            <a:extLst>
              <a:ext uri="{FF2B5EF4-FFF2-40B4-BE49-F238E27FC236}">
                <a16:creationId xmlns:a16="http://schemas.microsoft.com/office/drawing/2014/main" id="{3B92527E-432A-404B-AD6D-B85F05E748EA}"/>
              </a:ext>
            </a:extLst>
          </p:cNvPr>
          <p:cNvGraphicFramePr>
            <a:graphicFrameLocks noGrp="1"/>
          </p:cNvGraphicFramePr>
          <p:nvPr>
            <p:extLst>
              <p:ext uri="{D42A27DB-BD31-4B8C-83A1-F6EECF244321}">
                <p14:modId xmlns:p14="http://schemas.microsoft.com/office/powerpoint/2010/main" val="255622464"/>
              </p:ext>
            </p:extLst>
          </p:nvPr>
        </p:nvGraphicFramePr>
        <p:xfrm>
          <a:off x="2525261" y="62063"/>
          <a:ext cx="9377981" cy="6772644"/>
        </p:xfrm>
        <a:graphic>
          <a:graphicData uri="http://schemas.openxmlformats.org/drawingml/2006/table">
            <a:tbl>
              <a:tblPr firstRow="1" bandRow="1">
                <a:tableStyleId>{5C22544A-7EE6-4342-B048-85BDC9FD1C3A}</a:tableStyleId>
              </a:tblPr>
              <a:tblGrid>
                <a:gridCol w="3073434">
                  <a:extLst>
                    <a:ext uri="{9D8B030D-6E8A-4147-A177-3AD203B41FA5}">
                      <a16:colId xmlns:a16="http://schemas.microsoft.com/office/drawing/2014/main" val="157479588"/>
                    </a:ext>
                  </a:extLst>
                </a:gridCol>
                <a:gridCol w="3178554">
                  <a:extLst>
                    <a:ext uri="{9D8B030D-6E8A-4147-A177-3AD203B41FA5}">
                      <a16:colId xmlns:a16="http://schemas.microsoft.com/office/drawing/2014/main" val="1338429635"/>
                    </a:ext>
                  </a:extLst>
                </a:gridCol>
                <a:gridCol w="3125993">
                  <a:extLst>
                    <a:ext uri="{9D8B030D-6E8A-4147-A177-3AD203B41FA5}">
                      <a16:colId xmlns:a16="http://schemas.microsoft.com/office/drawing/2014/main" val="3004262176"/>
                    </a:ext>
                  </a:extLst>
                </a:gridCol>
              </a:tblGrid>
              <a:tr h="36561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50" b="0" dirty="0">
                          <a:solidFill>
                            <a:schemeClr val="tx1"/>
                          </a:solidFill>
                          <a:latin typeface="Arial" panose="020B0604020202020204" pitchFamily="34" charset="0"/>
                          <a:cs typeface="Arial" panose="020B0604020202020204" pitchFamily="34" charset="0"/>
                        </a:rPr>
                        <a:t>Lægeskift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50" b="0" dirty="0">
                          <a:solidFill>
                            <a:schemeClr val="tx1"/>
                          </a:solidFill>
                          <a:latin typeface="Arial" panose="020B0604020202020204" pitchFamily="34" charset="0"/>
                          <a:cs typeface="Arial" panose="020B0604020202020204" pitchFamily="34" charset="0"/>
                        </a:rPr>
                        <a:t>Bestil nyt kørekort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50" b="0" dirty="0">
                          <a:solidFill>
                            <a:schemeClr val="tx1"/>
                          </a:solidFill>
                          <a:latin typeface="Arial" panose="020B0604020202020204" pitchFamily="34" charset="0"/>
                          <a:cs typeface="Arial" panose="020B0604020202020204" pitchFamily="34" charset="0"/>
                        </a:rPr>
                        <a:t>Bestil nyt sundhedskort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96546302"/>
                  </a:ext>
                </a:extLst>
              </a:tr>
              <a:tr h="4616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50" dirty="0">
                          <a:latin typeface="Arial" panose="020B0604020202020204" pitchFamily="34" charset="0"/>
                          <a:cs typeface="Arial" panose="020B0604020202020204" pitchFamily="34" charset="0"/>
                        </a:rPr>
                        <a:t>Flytning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50" dirty="0">
                          <a:latin typeface="Arial" panose="020B0604020202020204" pitchFamily="34" charset="0"/>
                          <a:cs typeface="Arial" panose="020B0604020202020204" pitchFamily="34" charset="0"/>
                        </a:rPr>
                        <a:t>Bestil NemID først gang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50" dirty="0">
                          <a:latin typeface="Arial" panose="020B0604020202020204" pitchFamily="34" charset="0"/>
                          <a:cs typeface="Arial" panose="020B0604020202020204" pitchFamily="34" charset="0"/>
                        </a:rPr>
                        <a:t>Afmelding af og adgang til </a:t>
                      </a:r>
                      <a:r>
                        <a:rPr lang="da-DK" sz="1250" dirty="0" err="1">
                          <a:latin typeface="Arial" panose="020B0604020202020204" pitchFamily="34" charset="0"/>
                          <a:cs typeface="Arial" panose="020B0604020202020204" pitchFamily="34" charset="0"/>
                        </a:rPr>
                        <a:t>e-boks</a:t>
                      </a:r>
                      <a:r>
                        <a:rPr lang="da-DK" sz="1250" dirty="0">
                          <a:latin typeface="Arial" panose="020B0604020202020204" pitchFamily="34" charset="0"/>
                          <a:cs typeface="Arial" panose="020B0604020202020204" pitchFamily="34" charset="0"/>
                        </a:rPr>
                        <a:t>/digital postkasse ved dødsfald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36029801"/>
                  </a:ext>
                </a:extLst>
              </a:tr>
              <a:tr h="4616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50" dirty="0">
                          <a:latin typeface="Arial" panose="020B0604020202020204" pitchFamily="34" charset="0"/>
                          <a:cs typeface="Arial" panose="020B0604020202020204" pitchFamily="34" charset="0"/>
                        </a:rPr>
                        <a:t>Bestil pas til barn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50" dirty="0">
                          <a:latin typeface="Arial" panose="020B0604020202020204" pitchFamily="34" charset="0"/>
                          <a:cs typeface="Arial" panose="020B0604020202020204" pitchFamily="34" charset="0"/>
                        </a:rPr>
                        <a:t>Ansøg om lån til beboerindskud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50" dirty="0">
                          <a:latin typeface="Arial" panose="020B0604020202020204" pitchFamily="34" charset="0"/>
                          <a:cs typeface="Arial" panose="020B0604020202020204" pitchFamily="34" charset="0"/>
                        </a:rPr>
                        <a:t>Generel information og hjælp til Digital post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27039087"/>
                  </a:ext>
                </a:extLst>
              </a:tr>
              <a:tr h="4616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50" dirty="0">
                          <a:latin typeface="Arial" panose="020B0604020202020204" pitchFamily="34" charset="0"/>
                          <a:cs typeface="Arial" panose="020B0604020202020204" pitchFamily="34" charset="0"/>
                        </a:rPr>
                        <a:t>Bestil pas til voksen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50" dirty="0">
                          <a:latin typeface="Arial" panose="020B0604020202020204" pitchFamily="34" charset="0"/>
                          <a:cs typeface="Arial" panose="020B0604020202020204" pitchFamily="34" charset="0"/>
                        </a:rPr>
                        <a:t>Ansøg om økonomisk hjælp i særlige tilfælde eller ansøg om enkeltydelser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50" dirty="0">
                          <a:latin typeface="Arial" panose="020B0604020202020204" pitchFamily="34" charset="0"/>
                          <a:cs typeface="Arial" panose="020B0604020202020204" pitchFamily="34" charset="0"/>
                        </a:rPr>
                        <a:t>Ret BBR-oplysninger</a:t>
                      </a:r>
                    </a:p>
                    <a:p>
                      <a:endParaRPr lang="da-DK" sz="125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84484663"/>
                  </a:ext>
                </a:extLst>
              </a:tr>
              <a:tr h="6478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50" dirty="0">
                          <a:latin typeface="Arial" panose="020B0604020202020204" pitchFamily="34" charset="0"/>
                          <a:cs typeface="Arial" panose="020B0604020202020204" pitchFamily="34" charset="0"/>
                        </a:rPr>
                        <a:t>Ansøg om byggetilladelse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5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50" dirty="0">
                          <a:latin typeface="Arial" panose="020B0604020202020204" pitchFamily="34" charset="0"/>
                          <a:cs typeface="Arial" panose="020B0604020202020204" pitchFamily="34" charset="0"/>
                        </a:rPr>
                        <a:t>Modtag byggetilladelse – Anmeld påbegyndelse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5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50" dirty="0">
                          <a:latin typeface="Arial" panose="020B0604020202020204" pitchFamily="34" charset="0"/>
                          <a:cs typeface="Arial" panose="020B0604020202020204" pitchFamily="34" charset="0"/>
                        </a:rPr>
                        <a:t>Ansøg/Anmeld vedr. miljøsag</a:t>
                      </a:r>
                    </a:p>
                    <a:p>
                      <a:endParaRPr lang="da-DK" sz="125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78446"/>
                  </a:ext>
                </a:extLst>
              </a:tr>
              <a:tr h="6478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50" dirty="0">
                          <a:latin typeface="Arial" panose="020B0604020202020204" pitchFamily="34" charset="0"/>
                          <a:cs typeface="Arial" panose="020B0604020202020204" pitchFamily="34" charset="0"/>
                        </a:rPr>
                        <a:t>Afgiv supplerende oplysninger til ansøgning i Byg og Miljø</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5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50" dirty="0">
                          <a:latin typeface="Arial" panose="020B0604020202020204" pitchFamily="34" charset="0"/>
                          <a:cs typeface="Arial" panose="020B0604020202020204" pitchFamily="34" charset="0"/>
                        </a:rPr>
                        <a:t>Sygedagpenge og ”mit sygefravær” – når du er selvstændig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5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50" dirty="0">
                          <a:latin typeface="Arial" panose="020B0604020202020204" pitchFamily="34" charset="0"/>
                          <a:cs typeface="Arial" panose="020B0604020202020204" pitchFamily="34" charset="0"/>
                        </a:rPr>
                        <a:t>Sygedagpenge og ”mit sygefravær” – når du er ledig</a:t>
                      </a:r>
                    </a:p>
                    <a:p>
                      <a:endParaRPr lang="da-DK" sz="125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5848435"/>
                  </a:ext>
                </a:extLst>
              </a:tr>
              <a:tr h="83395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50" dirty="0">
                          <a:latin typeface="Arial" panose="020B0604020202020204" pitchFamily="34" charset="0"/>
                          <a:cs typeface="Arial" panose="020B0604020202020204" pitchFamily="34" charset="0"/>
                        </a:rPr>
                        <a:t>Sygedagpenge og ”mit sygefravær” – når du er lønmodtager – MED ret til løn under sygdom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5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50" dirty="0">
                          <a:latin typeface="Arial" panose="020B0604020202020204" pitchFamily="34" charset="0"/>
                          <a:cs typeface="Arial" panose="020B0604020202020204" pitchFamily="34" charset="0"/>
                        </a:rPr>
                        <a:t>Skriv barn op til pasning i dagtilbud</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5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50" dirty="0">
                          <a:latin typeface="Arial" panose="020B0604020202020204" pitchFamily="34" charset="0"/>
                          <a:cs typeface="Arial" panose="020B0604020202020204" pitchFamily="34" charset="0"/>
                        </a:rPr>
                        <a:t>Ansøg om hjælpemiddel, forbrugsgode og boligindretning</a:t>
                      </a:r>
                    </a:p>
                    <a:p>
                      <a:endParaRPr lang="da-DK" sz="125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003237"/>
                  </a:ext>
                </a:extLst>
              </a:tr>
              <a:tr h="6478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50" dirty="0">
                          <a:latin typeface="Arial" panose="020B0604020202020204" pitchFamily="34" charset="0"/>
                          <a:cs typeface="Arial" panose="020B0604020202020204" pitchFamily="34" charset="0"/>
                        </a:rPr>
                        <a:t>Ansøg om hjælp til forsørgelse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5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50" dirty="0">
                          <a:latin typeface="Arial" panose="020B0604020202020204" pitchFamily="34" charset="0"/>
                          <a:cs typeface="Arial" panose="020B0604020202020204" pitchFamily="34" charset="0"/>
                        </a:rPr>
                        <a:t>Anmod om refundering af udlæg til behandling på vegne af en anden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5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50" dirty="0">
                          <a:latin typeface="Arial" panose="020B0604020202020204" pitchFamily="34" charset="0"/>
                          <a:cs typeface="Arial" panose="020B0604020202020204" pitchFamily="34" charset="0"/>
                        </a:rPr>
                        <a:t>Anmod om refundering af udlæg til behandling</a:t>
                      </a:r>
                    </a:p>
                    <a:p>
                      <a:endParaRPr lang="da-DK" sz="125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55433677"/>
                  </a:ext>
                </a:extLst>
              </a:tr>
              <a:tr h="6478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50" dirty="0">
                          <a:latin typeface="Arial" panose="020B0604020202020204" pitchFamily="34" charset="0"/>
                          <a:cs typeface="Arial" panose="020B0604020202020204" pitchFamily="34" charset="0"/>
                        </a:rPr>
                        <a:t>Ansøg om almindeligt helbredstillæg</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5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50" dirty="0">
                          <a:latin typeface="Arial" panose="020B0604020202020204" pitchFamily="34" charset="0"/>
                          <a:cs typeface="Arial" panose="020B0604020202020204" pitchFamily="34" charset="0"/>
                        </a:rPr>
                        <a:t>Ansøg om almindeligt helbredstillæg på vegne af en anden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5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50" dirty="0">
                          <a:latin typeface="Arial" panose="020B0604020202020204" pitchFamily="34" charset="0"/>
                          <a:cs typeface="Arial" panose="020B0604020202020204" pitchFamily="34" charset="0"/>
                        </a:rPr>
                        <a:t>Ansøg om udvidet helbredstillæg</a:t>
                      </a:r>
                    </a:p>
                    <a:p>
                      <a:endParaRPr lang="da-DK" sz="125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0969509"/>
                  </a:ext>
                </a:extLst>
              </a:tr>
              <a:tr h="83395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50" dirty="0">
                          <a:latin typeface="Arial" panose="020B0604020202020204" pitchFamily="34" charset="0"/>
                          <a:cs typeface="Arial" panose="020B0604020202020204" pitchFamily="34" charset="0"/>
                        </a:rPr>
                        <a:t>Ansøg om udvidet helbredstillæg på vegne af en anden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5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50" dirty="0">
                          <a:latin typeface="Arial" panose="020B0604020202020204" pitchFamily="34" charset="0"/>
                          <a:cs typeface="Arial" panose="020B0604020202020204" pitchFamily="34" charset="0"/>
                        </a:rPr>
                        <a:t>Brevstemme i borgerservice mm. Til kommunal- og regionsvalg 16. november 21</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5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50" dirty="0">
                          <a:latin typeface="Arial" panose="020B0604020202020204" pitchFamily="34" charset="0"/>
                          <a:cs typeface="Arial" panose="020B0604020202020204" pitchFamily="34" charset="0"/>
                        </a:rPr>
                        <a:t>Hjælp til orienteringsbreve om </a:t>
                      </a:r>
                      <a:r>
                        <a:rPr lang="da-DK" sz="1250" dirty="0" err="1">
                          <a:latin typeface="Arial" panose="020B0604020202020204" pitchFamily="34" charset="0"/>
                          <a:cs typeface="Arial" panose="020B0604020202020204" pitchFamily="34" charset="0"/>
                        </a:rPr>
                        <a:t>MitID</a:t>
                      </a:r>
                      <a:r>
                        <a:rPr lang="da-DK" sz="1250" dirty="0">
                          <a:latin typeface="Arial" panose="020B0604020202020204" pitchFamily="34" charset="0"/>
                          <a:cs typeface="Arial" panose="020B0604020202020204" pitchFamily="34" charset="0"/>
                        </a:rPr>
                        <a:t> og det videre forløb</a:t>
                      </a:r>
                    </a:p>
                    <a:p>
                      <a:endParaRPr lang="da-DK" sz="125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82600706"/>
                  </a:ext>
                </a:extLst>
              </a:tr>
              <a:tr h="63106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50" dirty="0">
                          <a:latin typeface="Arial" panose="020B0604020202020204" pitchFamily="34" charset="0"/>
                          <a:cs typeface="Arial" panose="020B0604020202020204" pitchFamily="34" charset="0"/>
                        </a:rPr>
                        <a:t>Søg adresseoplysninger på en anden (Adresseforespørgsel)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sz="125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da-DK" sz="125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21036181"/>
                  </a:ext>
                </a:extLst>
              </a:tr>
            </a:tbl>
          </a:graphicData>
        </a:graphic>
      </p:graphicFrame>
      <p:sp>
        <p:nvSpPr>
          <p:cNvPr id="6" name="Rektangel 5">
            <a:extLst>
              <a:ext uri="{FF2B5EF4-FFF2-40B4-BE49-F238E27FC236}">
                <a16:creationId xmlns:a16="http://schemas.microsoft.com/office/drawing/2014/main" id="{496F2703-1AE4-4A43-894E-81D27DEB06C6}"/>
              </a:ext>
            </a:extLst>
          </p:cNvPr>
          <p:cNvSpPr/>
          <p:nvPr/>
        </p:nvSpPr>
        <p:spPr>
          <a:xfrm>
            <a:off x="583699" y="532927"/>
            <a:ext cx="1798960" cy="1140664"/>
          </a:xfrm>
          <a:prstGeom prst="rect">
            <a:avLst/>
          </a:prstGeom>
          <a:solidFill>
            <a:srgbClr val="02718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600" dirty="0">
                <a:solidFill>
                  <a:schemeClr val="bg1"/>
                </a:solidFill>
              </a:rPr>
              <a:t>Gennemgang af guides på selvbetjening.nu</a:t>
            </a:r>
          </a:p>
        </p:txBody>
      </p:sp>
      <p:sp>
        <p:nvSpPr>
          <p:cNvPr id="7" name="Ellipse 6">
            <a:extLst>
              <a:ext uri="{FF2B5EF4-FFF2-40B4-BE49-F238E27FC236}">
                <a16:creationId xmlns:a16="http://schemas.microsoft.com/office/drawing/2014/main" id="{F72E5A04-044B-407A-96B2-286F23D0AEB4}"/>
              </a:ext>
            </a:extLst>
          </p:cNvPr>
          <p:cNvSpPr/>
          <p:nvPr/>
        </p:nvSpPr>
        <p:spPr>
          <a:xfrm>
            <a:off x="441097" y="352927"/>
            <a:ext cx="360000" cy="360000"/>
          </a:xfrm>
          <a:prstGeom prst="ellipse">
            <a:avLst/>
          </a:prstGeom>
          <a:solidFill>
            <a:srgbClr val="02718F"/>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da-DK" dirty="0">
                <a:solidFill>
                  <a:schemeClr val="bg1"/>
                </a:solidFill>
              </a:rPr>
              <a:t>7</a:t>
            </a:r>
          </a:p>
        </p:txBody>
      </p:sp>
    </p:spTree>
    <p:extLst>
      <p:ext uri="{BB962C8B-B14F-4D97-AF65-F5344CB8AC3E}">
        <p14:creationId xmlns:p14="http://schemas.microsoft.com/office/powerpoint/2010/main" val="12911008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8737FBE4-C93B-421A-AE47-B5EB89939066}"/>
              </a:ext>
            </a:extLst>
          </p:cNvPr>
          <p:cNvSpPr/>
          <p:nvPr/>
        </p:nvSpPr>
        <p:spPr>
          <a:xfrm>
            <a:off x="661316" y="489806"/>
            <a:ext cx="1438961" cy="2916965"/>
          </a:xfrm>
          <a:prstGeom prst="rect">
            <a:avLst/>
          </a:prstGeom>
          <a:solidFill>
            <a:srgbClr val="02718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600" dirty="0">
                <a:solidFill>
                  <a:schemeClr val="bg1"/>
                </a:solidFill>
              </a:rPr>
              <a:t>Implementer Chatbotten på hjemmesiden med scripts. Nu er Chatbotten klar til borgerne</a:t>
            </a:r>
          </a:p>
        </p:txBody>
      </p:sp>
      <p:sp>
        <p:nvSpPr>
          <p:cNvPr id="3" name="Pladsholder til indhold 2">
            <a:extLst>
              <a:ext uri="{FF2B5EF4-FFF2-40B4-BE49-F238E27FC236}">
                <a16:creationId xmlns:a16="http://schemas.microsoft.com/office/drawing/2014/main" id="{46A26651-B9E8-4EC4-A4CF-3101D4458855}"/>
              </a:ext>
            </a:extLst>
          </p:cNvPr>
          <p:cNvSpPr>
            <a:spLocks noGrp="1"/>
          </p:cNvSpPr>
          <p:nvPr>
            <p:ph idx="1"/>
          </p:nvPr>
        </p:nvSpPr>
        <p:spPr>
          <a:xfrm>
            <a:off x="2534654" y="856714"/>
            <a:ext cx="9161931" cy="2969306"/>
          </a:xfrm>
        </p:spPr>
        <p:txBody>
          <a:bodyPr>
            <a:normAutofit/>
          </a:bodyPr>
          <a:lstStyle/>
          <a:p>
            <a:r>
              <a:rPr lang="da-DK" sz="2600" dirty="0">
                <a:latin typeface="Arial" panose="020B0604020202020204" pitchFamily="34" charset="0"/>
                <a:cs typeface="Arial" panose="020B0604020202020204" pitchFamily="34" charset="0"/>
              </a:rPr>
              <a:t>Brug Installationsguiden til at installere Chatbotten på den korrekte måde:</a:t>
            </a:r>
          </a:p>
          <a:p>
            <a:pPr marL="0" indent="0">
              <a:buNone/>
            </a:pPr>
            <a:r>
              <a:rPr lang="da-DK" sz="2600" dirty="0">
                <a:effectLst/>
                <a:latin typeface="Arial" panose="020B0604020202020204" pitchFamily="34" charset="0"/>
                <a:cs typeface="Arial" panose="020B0604020202020204" pitchFamily="34" charset="0"/>
                <a:hlinkClick r:id="rId2"/>
              </a:rPr>
              <a:t>https://ibm.ent.box.com/notes/765516082012?s=r7lo60me6nfyjgme8u2p2pwhxwuw1gp8</a:t>
            </a:r>
            <a:endParaRPr lang="da-DK" sz="2600" dirty="0">
              <a:effectLst/>
              <a:latin typeface="Arial" panose="020B0604020202020204" pitchFamily="34" charset="0"/>
              <a:cs typeface="Arial" panose="020B0604020202020204" pitchFamily="34" charset="0"/>
            </a:endParaRPr>
          </a:p>
          <a:p>
            <a:endParaRPr lang="da-DK" sz="2600" dirty="0">
              <a:latin typeface="Arial" panose="020B0604020202020204" pitchFamily="34" charset="0"/>
              <a:cs typeface="Arial" panose="020B0604020202020204" pitchFamily="34" charset="0"/>
            </a:endParaRPr>
          </a:p>
          <a:p>
            <a:r>
              <a:rPr lang="da-DK" sz="2600" dirty="0">
                <a:latin typeface="Arial" panose="020B0604020202020204" pitchFamily="34" charset="0"/>
                <a:cs typeface="Arial" panose="020B0604020202020204" pitchFamily="34" charset="0"/>
              </a:rPr>
              <a:t>Når I installere disse scripts, vil Chatbotten være synlig i højre hjørne på den specifikke side</a:t>
            </a:r>
          </a:p>
          <a:p>
            <a:pPr marL="0" indent="0">
              <a:buNone/>
            </a:pPr>
            <a:endParaRPr lang="da-DK" sz="2600" dirty="0">
              <a:solidFill>
                <a:srgbClr val="222222"/>
              </a:solidFill>
              <a:effectLst/>
              <a:latin typeface="Arial" panose="020B0604020202020204" pitchFamily="34" charset="0"/>
              <a:cs typeface="Arial" panose="020B0604020202020204" pitchFamily="34" charset="0"/>
            </a:endParaRPr>
          </a:p>
          <a:p>
            <a:endParaRPr lang="da-DK" sz="8000" dirty="0">
              <a:solidFill>
                <a:srgbClr val="222222"/>
              </a:solidFill>
              <a:latin typeface="Arial" panose="020B0604020202020204" pitchFamily="34" charset="0"/>
              <a:cs typeface="Arial" panose="020B0604020202020204" pitchFamily="34" charset="0"/>
            </a:endParaRPr>
          </a:p>
          <a:p>
            <a:endParaRPr lang="da-DK" dirty="0"/>
          </a:p>
        </p:txBody>
      </p:sp>
      <p:sp>
        <p:nvSpPr>
          <p:cNvPr id="6" name="Ellipse 5">
            <a:extLst>
              <a:ext uri="{FF2B5EF4-FFF2-40B4-BE49-F238E27FC236}">
                <a16:creationId xmlns:a16="http://schemas.microsoft.com/office/drawing/2014/main" id="{6A187280-13B1-4B58-9E38-7B9FBAF1A8E7}"/>
              </a:ext>
            </a:extLst>
          </p:cNvPr>
          <p:cNvSpPr/>
          <p:nvPr/>
        </p:nvSpPr>
        <p:spPr>
          <a:xfrm>
            <a:off x="495415" y="309806"/>
            <a:ext cx="331803" cy="360000"/>
          </a:xfrm>
          <a:prstGeom prst="ellipse">
            <a:avLst/>
          </a:prstGeom>
          <a:solidFill>
            <a:srgbClr val="02718F"/>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da-DK" dirty="0">
                <a:solidFill>
                  <a:schemeClr val="bg1"/>
                </a:solidFill>
              </a:rPr>
              <a:t>8</a:t>
            </a:r>
          </a:p>
        </p:txBody>
      </p:sp>
    </p:spTree>
    <p:extLst>
      <p:ext uri="{BB962C8B-B14F-4D97-AF65-F5344CB8AC3E}">
        <p14:creationId xmlns:p14="http://schemas.microsoft.com/office/powerpoint/2010/main" val="41327051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FE09F7-105F-4EB1-A9F5-2D98EB1C5FAA}"/>
              </a:ext>
            </a:extLst>
          </p:cNvPr>
          <p:cNvSpPr>
            <a:spLocks noGrp="1"/>
          </p:cNvSpPr>
          <p:nvPr>
            <p:ph type="title"/>
          </p:nvPr>
        </p:nvSpPr>
        <p:spPr>
          <a:xfrm>
            <a:off x="1193800" y="804335"/>
            <a:ext cx="5651500" cy="1681709"/>
          </a:xfrm>
        </p:spPr>
        <p:txBody>
          <a:bodyPr>
            <a:normAutofit/>
          </a:bodyPr>
          <a:lstStyle/>
          <a:p>
            <a:r>
              <a:rPr lang="da-DK">
                <a:latin typeface="Impact" panose="020B0806030902050204" pitchFamily="34" charset="0"/>
              </a:rPr>
              <a:t>Visionen med </a:t>
            </a:r>
            <a:br>
              <a:rPr lang="da-DK">
                <a:latin typeface="Impact" panose="020B0806030902050204" pitchFamily="34" charset="0"/>
              </a:rPr>
            </a:br>
            <a:r>
              <a:rPr lang="da-DK">
                <a:latin typeface="Impact" panose="020B0806030902050204" pitchFamily="34" charset="0"/>
              </a:rPr>
              <a:t>DDH Chatbotten</a:t>
            </a:r>
          </a:p>
        </p:txBody>
      </p:sp>
      <p:sp>
        <p:nvSpPr>
          <p:cNvPr id="3" name="Pladsholder til indhold 2">
            <a:extLst>
              <a:ext uri="{FF2B5EF4-FFF2-40B4-BE49-F238E27FC236}">
                <a16:creationId xmlns:a16="http://schemas.microsoft.com/office/drawing/2014/main" id="{63F0F6DC-19E5-43B8-9606-DFB399B362CC}"/>
              </a:ext>
            </a:extLst>
          </p:cNvPr>
          <p:cNvSpPr>
            <a:spLocks noGrp="1"/>
          </p:cNvSpPr>
          <p:nvPr>
            <p:ph idx="1"/>
          </p:nvPr>
        </p:nvSpPr>
        <p:spPr>
          <a:xfrm>
            <a:off x="1193800" y="2871982"/>
            <a:ext cx="4170052" cy="3181684"/>
          </a:xfrm>
        </p:spPr>
        <p:txBody>
          <a:bodyPr anchor="t">
            <a:normAutofit fontScale="25000" lnSpcReduction="20000"/>
          </a:bodyPr>
          <a:lstStyle/>
          <a:p>
            <a:pPr>
              <a:lnSpc>
                <a:spcPct val="100000"/>
              </a:lnSpc>
            </a:pPr>
            <a:r>
              <a:rPr lang="da-DK" sz="6400" dirty="0">
                <a:solidFill>
                  <a:schemeClr val="tx1"/>
                </a:solidFill>
                <a:latin typeface="Calibri" panose="020F0502020204030204" pitchFamily="34" charset="0"/>
                <a:cs typeface="Calibri" panose="020F0502020204030204" pitchFamily="34" charset="0"/>
              </a:rPr>
              <a:t>Kommuner i DDH samarbejder om at udvikle, implementere og drifte borgervendte </a:t>
            </a:r>
            <a:r>
              <a:rPr lang="da-DK" sz="6400" dirty="0" err="1">
                <a:solidFill>
                  <a:schemeClr val="tx1"/>
                </a:solidFill>
                <a:latin typeface="Calibri" panose="020F0502020204030204" pitchFamily="34" charset="0"/>
                <a:cs typeface="Calibri" panose="020F0502020204030204" pitchFamily="34" charset="0"/>
              </a:rPr>
              <a:t>chatbots</a:t>
            </a:r>
            <a:r>
              <a:rPr lang="da-DK" sz="6400" dirty="0">
                <a:solidFill>
                  <a:schemeClr val="tx1"/>
                </a:solidFill>
                <a:latin typeface="Calibri" panose="020F0502020204030204" pitchFamily="34" charset="0"/>
                <a:cs typeface="Calibri" panose="020F0502020204030204" pitchFamily="34" charset="0"/>
              </a:rPr>
              <a:t> </a:t>
            </a:r>
          </a:p>
          <a:p>
            <a:pPr marL="0" indent="0">
              <a:lnSpc>
                <a:spcPct val="100000"/>
              </a:lnSpc>
              <a:buNone/>
            </a:pPr>
            <a:endParaRPr lang="da-DK" sz="6400" dirty="0">
              <a:solidFill>
                <a:schemeClr val="tx1"/>
              </a:solidFill>
              <a:latin typeface="Calibri" panose="020F0502020204030204" pitchFamily="34" charset="0"/>
              <a:cs typeface="Calibri" panose="020F0502020204030204" pitchFamily="34" charset="0"/>
            </a:endParaRPr>
          </a:p>
          <a:p>
            <a:pPr>
              <a:lnSpc>
                <a:spcPct val="100000"/>
              </a:lnSpc>
            </a:pPr>
            <a:r>
              <a:rPr lang="da-DK" sz="6400" dirty="0">
                <a:solidFill>
                  <a:schemeClr val="tx1"/>
                </a:solidFill>
                <a:latin typeface="Calibri" panose="020F0502020204030204" pitchFamily="34" charset="0"/>
                <a:cs typeface="Calibri" panose="020F0502020204030204" pitchFamily="34" charset="0"/>
              </a:rPr>
              <a:t>DDH </a:t>
            </a:r>
            <a:r>
              <a:rPr lang="da-DK" sz="6400" dirty="0" err="1">
                <a:solidFill>
                  <a:schemeClr val="tx1"/>
                </a:solidFill>
                <a:latin typeface="Calibri" panose="020F0502020204030204" pitchFamily="34" charset="0"/>
                <a:cs typeface="Calibri" panose="020F0502020204030204" pitchFamily="34" charset="0"/>
              </a:rPr>
              <a:t>chatbots</a:t>
            </a:r>
            <a:r>
              <a:rPr lang="da-DK" sz="6400" dirty="0">
                <a:solidFill>
                  <a:schemeClr val="tx1"/>
                </a:solidFill>
                <a:latin typeface="Calibri" panose="020F0502020204030204" pitchFamily="34" charset="0"/>
                <a:cs typeface="Calibri" panose="020F0502020204030204" pitchFamily="34" charset="0"/>
              </a:rPr>
              <a:t> tilbyder én fælles servicekanal til en kosteffektiv pris der er tilgængelig 24/7</a:t>
            </a:r>
          </a:p>
          <a:p>
            <a:pPr>
              <a:lnSpc>
                <a:spcPct val="100000"/>
              </a:lnSpc>
            </a:pPr>
            <a:endParaRPr lang="da-DK" sz="6400" dirty="0">
              <a:solidFill>
                <a:schemeClr val="tx1"/>
              </a:solidFill>
              <a:latin typeface="Calibri" panose="020F0502020204030204" pitchFamily="34" charset="0"/>
              <a:cs typeface="Calibri" panose="020F0502020204030204" pitchFamily="34" charset="0"/>
            </a:endParaRPr>
          </a:p>
          <a:p>
            <a:pPr>
              <a:lnSpc>
                <a:spcPct val="100000"/>
              </a:lnSpc>
            </a:pPr>
            <a:r>
              <a:rPr lang="da-DK" sz="6400" dirty="0">
                <a:solidFill>
                  <a:schemeClr val="tx1"/>
                </a:solidFill>
                <a:latin typeface="Calibri" panose="020F0502020204030204" pitchFamily="34" charset="0"/>
                <a:cs typeface="Calibri" panose="020F0502020204030204" pitchFamily="34" charset="0"/>
              </a:rPr>
              <a:t>DDH </a:t>
            </a:r>
            <a:r>
              <a:rPr lang="da-DK" sz="6400" dirty="0" err="1">
                <a:solidFill>
                  <a:schemeClr val="tx1"/>
                </a:solidFill>
                <a:latin typeface="Calibri" panose="020F0502020204030204" pitchFamily="34" charset="0"/>
                <a:cs typeface="Calibri" panose="020F0502020204030204" pitchFamily="34" charset="0"/>
              </a:rPr>
              <a:t>chatbots</a:t>
            </a:r>
            <a:r>
              <a:rPr lang="da-DK" sz="6400" dirty="0">
                <a:solidFill>
                  <a:schemeClr val="tx1"/>
                </a:solidFill>
                <a:latin typeface="Calibri" panose="020F0502020204030204" pitchFamily="34" charset="0"/>
                <a:cs typeface="Calibri" panose="020F0502020204030204" pitchFamily="34" charset="0"/>
              </a:rPr>
              <a:t> vejleder om generelle forhold og besvarer henvendelser omkring sagsstatus</a:t>
            </a:r>
          </a:p>
          <a:p>
            <a:pPr marL="0" indent="0">
              <a:lnSpc>
                <a:spcPct val="100000"/>
              </a:lnSpc>
              <a:buNone/>
            </a:pPr>
            <a:endParaRPr lang="da-DK" sz="6400" dirty="0">
              <a:solidFill>
                <a:schemeClr val="tx1"/>
              </a:solidFill>
              <a:latin typeface="Calibri" panose="020F0502020204030204" pitchFamily="34" charset="0"/>
              <a:cs typeface="Calibri" panose="020F0502020204030204" pitchFamily="34" charset="0"/>
            </a:endParaRPr>
          </a:p>
          <a:p>
            <a:pPr>
              <a:lnSpc>
                <a:spcPct val="100000"/>
              </a:lnSpc>
            </a:pPr>
            <a:r>
              <a:rPr lang="da-DK" sz="6400" dirty="0">
                <a:solidFill>
                  <a:schemeClr val="tx1"/>
                </a:solidFill>
                <a:latin typeface="Calibri" panose="020F0502020204030204" pitchFamily="34" charset="0"/>
                <a:cs typeface="Calibri" panose="020F0502020204030204" pitchFamily="34" charset="0"/>
              </a:rPr>
              <a:t>DDH </a:t>
            </a:r>
            <a:r>
              <a:rPr lang="da-DK" sz="6400" dirty="0" err="1">
                <a:solidFill>
                  <a:schemeClr val="tx1"/>
                </a:solidFill>
                <a:latin typeface="Calibri" panose="020F0502020204030204" pitchFamily="34" charset="0"/>
                <a:cs typeface="Calibri" panose="020F0502020204030204" pitchFamily="34" charset="0"/>
              </a:rPr>
              <a:t>chatbots</a:t>
            </a:r>
            <a:r>
              <a:rPr lang="da-DK" sz="6400" dirty="0">
                <a:solidFill>
                  <a:schemeClr val="tx1"/>
                </a:solidFill>
                <a:latin typeface="Calibri" panose="020F0502020204030204" pitchFamily="34" charset="0"/>
                <a:cs typeface="Calibri" panose="020F0502020204030204" pitchFamily="34" charset="0"/>
              </a:rPr>
              <a:t> leverer høj </a:t>
            </a:r>
            <a:r>
              <a:rPr lang="da-DK" sz="6400" dirty="0" err="1">
                <a:solidFill>
                  <a:schemeClr val="tx1"/>
                </a:solidFill>
                <a:latin typeface="Calibri" panose="020F0502020204030204" pitchFamily="34" charset="0"/>
                <a:cs typeface="Calibri" panose="020F0502020204030204" pitchFamily="34" charset="0"/>
              </a:rPr>
              <a:t>straksafklaring</a:t>
            </a:r>
            <a:r>
              <a:rPr lang="da-DK" sz="6400" dirty="0">
                <a:solidFill>
                  <a:schemeClr val="tx1"/>
                </a:solidFill>
                <a:latin typeface="Calibri" panose="020F0502020204030204" pitchFamily="34" charset="0"/>
                <a:cs typeface="Calibri" panose="020F0502020204030204" pitchFamily="34" charset="0"/>
              </a:rPr>
              <a:t> til gavn for borgerne</a:t>
            </a:r>
          </a:p>
          <a:p>
            <a:pPr marL="0" indent="0">
              <a:lnSpc>
                <a:spcPct val="100000"/>
              </a:lnSpc>
              <a:buNone/>
            </a:pPr>
            <a:endParaRPr lang="da-DK" sz="1500" dirty="0">
              <a:solidFill>
                <a:schemeClr val="tx1"/>
              </a:solidFill>
            </a:endParaRPr>
          </a:p>
        </p:txBody>
      </p:sp>
      <p:pic>
        <p:nvPicPr>
          <p:cNvPr id="5" name="Billede 4">
            <a:extLst>
              <a:ext uri="{FF2B5EF4-FFF2-40B4-BE49-F238E27FC236}">
                <a16:creationId xmlns:a16="http://schemas.microsoft.com/office/drawing/2014/main" id="{498CE0C9-968B-490D-961A-4003481E9F78}"/>
              </a:ext>
            </a:extLst>
          </p:cNvPr>
          <p:cNvPicPr>
            <a:picLocks noChangeAspect="1"/>
          </p:cNvPicPr>
          <p:nvPr/>
        </p:nvPicPr>
        <p:blipFill rotWithShape="1">
          <a:blip r:embed="rId3">
            <a:extLst>
              <a:ext uri="{28A0092B-C50C-407E-A947-70E740481C1C}">
                <a14:useLocalDpi xmlns:a14="http://schemas.microsoft.com/office/drawing/2010/main" val="0"/>
              </a:ext>
            </a:extLst>
          </a:blip>
          <a:srcRect l="1886" r="1203" b="1"/>
          <a:stretch/>
        </p:blipFill>
        <p:spPr>
          <a:xfrm>
            <a:off x="9569530" y="248259"/>
            <a:ext cx="1636116" cy="2336538"/>
          </a:xfrm>
          <a:prstGeom prst="rect">
            <a:avLst/>
          </a:prstGeom>
        </p:spPr>
      </p:pic>
      <p:pic>
        <p:nvPicPr>
          <p:cNvPr id="8" name="Billede 7">
            <a:extLst>
              <a:ext uri="{FF2B5EF4-FFF2-40B4-BE49-F238E27FC236}">
                <a16:creationId xmlns:a16="http://schemas.microsoft.com/office/drawing/2014/main" id="{2AAA5B25-5F0B-4E1C-B22D-42B0A1E8376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61864" y="3294246"/>
            <a:ext cx="1245360" cy="1838852"/>
          </a:xfrm>
          <a:prstGeom prst="rect">
            <a:avLst/>
          </a:prstGeom>
        </p:spPr>
      </p:pic>
      <p:pic>
        <p:nvPicPr>
          <p:cNvPr id="11" name="Billede 10">
            <a:extLst>
              <a:ext uri="{FF2B5EF4-FFF2-40B4-BE49-F238E27FC236}">
                <a16:creationId xmlns:a16="http://schemas.microsoft.com/office/drawing/2014/main" id="{B6776C8E-B807-4552-BFF3-3C90325BFA9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56543" y="4799040"/>
            <a:ext cx="1314004" cy="1882223"/>
          </a:xfrm>
          <a:prstGeom prst="rect">
            <a:avLst/>
          </a:prstGeom>
        </p:spPr>
      </p:pic>
    </p:spTree>
    <p:extLst>
      <p:ext uri="{BB962C8B-B14F-4D97-AF65-F5344CB8AC3E}">
        <p14:creationId xmlns:p14="http://schemas.microsoft.com/office/powerpoint/2010/main" val="10356003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C14C6A55-76E3-444D-BFCE-FD20A3006321}"/>
              </a:ext>
            </a:extLst>
          </p:cNvPr>
          <p:cNvSpPr/>
          <p:nvPr/>
        </p:nvSpPr>
        <p:spPr>
          <a:xfrm>
            <a:off x="661316" y="512035"/>
            <a:ext cx="1438961" cy="2916965"/>
          </a:xfrm>
          <a:prstGeom prst="rect">
            <a:avLst/>
          </a:prstGeom>
          <a:solidFill>
            <a:srgbClr val="02718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600" dirty="0">
                <a:solidFill>
                  <a:schemeClr val="bg1"/>
                </a:solidFill>
              </a:rPr>
              <a:t>Implementer Chatbotten på hjemmesiden med scripts. Nu er Chatbotten klar til borgerne</a:t>
            </a:r>
          </a:p>
        </p:txBody>
      </p:sp>
      <p:sp>
        <p:nvSpPr>
          <p:cNvPr id="3" name="Pladsholder til indhold 2">
            <a:extLst>
              <a:ext uri="{FF2B5EF4-FFF2-40B4-BE49-F238E27FC236}">
                <a16:creationId xmlns:a16="http://schemas.microsoft.com/office/drawing/2014/main" id="{46A26651-B9E8-4EC4-A4CF-3101D4458855}"/>
              </a:ext>
            </a:extLst>
          </p:cNvPr>
          <p:cNvSpPr>
            <a:spLocks noGrp="1"/>
          </p:cNvSpPr>
          <p:nvPr>
            <p:ph idx="1"/>
          </p:nvPr>
        </p:nvSpPr>
        <p:spPr>
          <a:xfrm>
            <a:off x="2511765" y="512035"/>
            <a:ext cx="8958943" cy="5458742"/>
          </a:xfrm>
        </p:spPr>
        <p:txBody>
          <a:bodyPr>
            <a:normAutofit fontScale="25000" lnSpcReduction="20000"/>
          </a:bodyPr>
          <a:lstStyle/>
          <a:p>
            <a:r>
              <a:rPr lang="da-DK" sz="8000" dirty="0">
                <a:solidFill>
                  <a:srgbClr val="222222"/>
                </a:solidFill>
                <a:effectLst/>
                <a:latin typeface="Arial" panose="020B0604020202020204" pitchFamily="34" charset="0"/>
                <a:cs typeface="Arial" panose="020B0604020202020204" pitchFamily="34" charset="0"/>
              </a:rPr>
              <a:t>Udover at implementere Chatbotten igennem scripts, så kan I også lave udvidet indgange, så borgerne kan tilgå Chatbotten flere steder, hvor det skaber værdi for dem. </a:t>
            </a:r>
            <a:r>
              <a:rPr lang="da-DK" sz="8000" dirty="0">
                <a:solidFill>
                  <a:srgbClr val="222222"/>
                </a:solidFill>
                <a:latin typeface="Arial" panose="020B0604020202020204" pitchFamily="34" charset="0"/>
                <a:cs typeface="Arial" panose="020B0604020202020204" pitchFamily="34" charset="0"/>
              </a:rPr>
              <a:t>Dette er ikke et krav, men en mulighed for at få det fulde udbytte af Chatbotten. </a:t>
            </a:r>
            <a:endParaRPr lang="da-DK" sz="8000" dirty="0">
              <a:solidFill>
                <a:srgbClr val="222222"/>
              </a:solidFill>
              <a:effectLst/>
              <a:latin typeface="Arial" panose="020B0604020202020204" pitchFamily="34" charset="0"/>
              <a:cs typeface="Arial" panose="020B0604020202020204" pitchFamily="34" charset="0"/>
            </a:endParaRPr>
          </a:p>
          <a:p>
            <a:pPr marL="0" indent="0">
              <a:buNone/>
            </a:pPr>
            <a:endParaRPr lang="da-DK" sz="8000" dirty="0">
              <a:solidFill>
                <a:srgbClr val="222222"/>
              </a:solidFill>
              <a:effectLst/>
              <a:latin typeface="Arial" panose="020B0604020202020204" pitchFamily="34" charset="0"/>
              <a:cs typeface="Arial" panose="020B0604020202020204" pitchFamily="34" charset="0"/>
            </a:endParaRPr>
          </a:p>
          <a:p>
            <a:pPr marL="457200" lvl="1" indent="0">
              <a:buNone/>
            </a:pPr>
            <a:r>
              <a:rPr lang="da-DK" sz="8000" b="1" dirty="0">
                <a:solidFill>
                  <a:srgbClr val="222222"/>
                </a:solidFill>
                <a:latin typeface="Arial" panose="020B0604020202020204" pitchFamily="34" charset="0"/>
                <a:cs typeface="Arial" panose="020B0604020202020204" pitchFamily="34" charset="0"/>
              </a:rPr>
              <a:t>1. Speciallavet kategorier: </a:t>
            </a:r>
          </a:p>
          <a:p>
            <a:pPr marL="457200" lvl="1" indent="0">
              <a:buNone/>
            </a:pPr>
            <a:r>
              <a:rPr lang="da-DK" sz="8000" dirty="0">
                <a:solidFill>
                  <a:srgbClr val="222222"/>
                </a:solidFill>
                <a:latin typeface="Arial" panose="020B0604020202020204" pitchFamily="34" charset="0"/>
                <a:cs typeface="Arial" panose="020B0604020202020204" pitchFamily="34" charset="0"/>
              </a:rPr>
              <a:t>På undersider hvor man ikke entydigt kan indsætte en forhåndsbestemt '</a:t>
            </a:r>
            <a:r>
              <a:rPr lang="da-DK" sz="8000" dirty="0" err="1">
                <a:solidFill>
                  <a:srgbClr val="222222"/>
                </a:solidFill>
                <a:latin typeface="Arial" panose="020B0604020202020204" pitchFamily="34" charset="0"/>
                <a:cs typeface="Arial" panose="020B0604020202020204" pitchFamily="34" charset="0"/>
              </a:rPr>
              <a:t>category</a:t>
            </a:r>
            <a:r>
              <a:rPr lang="da-DK" sz="8000" dirty="0">
                <a:solidFill>
                  <a:srgbClr val="222222"/>
                </a:solidFill>
                <a:latin typeface="Arial" panose="020B0604020202020204" pitchFamily="34" charset="0"/>
                <a:cs typeface="Arial" panose="020B0604020202020204" pitchFamily="34" charset="0"/>
              </a:rPr>
              <a:t>' i scriptet, kan man få oprettet en speciallavet kategori.</a:t>
            </a:r>
          </a:p>
          <a:p>
            <a:pPr marL="457200" lvl="1" indent="0">
              <a:buNone/>
            </a:pPr>
            <a:endParaRPr lang="da-DK" sz="8000" dirty="0">
              <a:solidFill>
                <a:srgbClr val="222222"/>
              </a:solidFill>
              <a:latin typeface="Arial" panose="020B0604020202020204" pitchFamily="34" charset="0"/>
              <a:cs typeface="Arial" panose="020B0604020202020204" pitchFamily="34" charset="0"/>
            </a:endParaRPr>
          </a:p>
          <a:p>
            <a:pPr marL="457200" lvl="1" indent="0">
              <a:buNone/>
            </a:pPr>
            <a:r>
              <a:rPr lang="da-DK" sz="8000" dirty="0">
                <a:solidFill>
                  <a:srgbClr val="222222"/>
                </a:solidFill>
                <a:latin typeface="Arial" panose="020B0604020202020204" pitchFamily="34" charset="0"/>
                <a:cs typeface="Arial" panose="020B0604020202020204" pitchFamily="34" charset="0"/>
              </a:rPr>
              <a:t>Eksempel: Aarhus kommune har en underside på deres hjemmeside, som både omhandler Pas og Kørekort. Da undersiden hverken passer entydigt på </a:t>
            </a:r>
            <a:r>
              <a:rPr lang="da-DK" sz="8000" dirty="0" err="1">
                <a:solidFill>
                  <a:srgbClr val="222222"/>
                </a:solidFill>
                <a:latin typeface="Arial" panose="020B0604020202020204" pitchFamily="34" charset="0"/>
                <a:cs typeface="Arial" panose="020B0604020202020204" pitchFamily="34" charset="0"/>
              </a:rPr>
              <a:t>category</a:t>
            </a:r>
            <a:r>
              <a:rPr lang="da-DK" sz="8000" dirty="0">
                <a:solidFill>
                  <a:srgbClr val="222222"/>
                </a:solidFill>
                <a:latin typeface="Arial" panose="020B0604020202020204" pitchFamily="34" charset="0"/>
                <a:cs typeface="Arial" panose="020B0604020202020204" pitchFamily="34" charset="0"/>
              </a:rPr>
              <a:t> = "pas" eller </a:t>
            </a:r>
            <a:r>
              <a:rPr lang="da-DK" sz="8000" dirty="0" err="1">
                <a:solidFill>
                  <a:srgbClr val="222222"/>
                </a:solidFill>
                <a:latin typeface="Arial" panose="020B0604020202020204" pitchFamily="34" charset="0"/>
                <a:cs typeface="Arial" panose="020B0604020202020204" pitchFamily="34" charset="0"/>
              </a:rPr>
              <a:t>category</a:t>
            </a:r>
            <a:r>
              <a:rPr lang="da-DK" sz="8000" dirty="0">
                <a:solidFill>
                  <a:srgbClr val="222222"/>
                </a:solidFill>
                <a:latin typeface="Arial" panose="020B0604020202020204" pitchFamily="34" charset="0"/>
                <a:cs typeface="Arial" panose="020B0604020202020204" pitchFamily="34" charset="0"/>
              </a:rPr>
              <a:t> = "kørekort", kan Aarhus kommune bede om at få oprettet en speciallavet '</a:t>
            </a:r>
            <a:r>
              <a:rPr lang="da-DK" sz="8000" dirty="0" err="1">
                <a:solidFill>
                  <a:srgbClr val="222222"/>
                </a:solidFill>
                <a:latin typeface="Arial" panose="020B0604020202020204" pitchFamily="34" charset="0"/>
                <a:cs typeface="Arial" panose="020B0604020202020204" pitchFamily="34" charset="0"/>
              </a:rPr>
              <a:t>category</a:t>
            </a:r>
            <a:r>
              <a:rPr lang="da-DK" sz="8000" dirty="0">
                <a:solidFill>
                  <a:srgbClr val="222222"/>
                </a:solidFill>
                <a:latin typeface="Arial" panose="020B0604020202020204" pitchFamily="34" charset="0"/>
                <a:cs typeface="Arial" panose="020B0604020202020204" pitchFamily="34" charset="0"/>
              </a:rPr>
              <a:t>' (</a:t>
            </a:r>
            <a:r>
              <a:rPr lang="da-DK" sz="8000" dirty="0" err="1">
                <a:solidFill>
                  <a:srgbClr val="222222"/>
                </a:solidFill>
                <a:latin typeface="Arial" panose="020B0604020202020204" pitchFamily="34" charset="0"/>
                <a:cs typeface="Arial" panose="020B0604020202020204" pitchFamily="34" charset="0"/>
              </a:rPr>
              <a:t>category</a:t>
            </a:r>
            <a:r>
              <a:rPr lang="da-DK" sz="8000" dirty="0">
                <a:solidFill>
                  <a:srgbClr val="222222"/>
                </a:solidFill>
                <a:latin typeface="Arial" panose="020B0604020202020204" pitchFamily="34" charset="0"/>
                <a:cs typeface="Arial" panose="020B0604020202020204" pitchFamily="34" charset="0"/>
              </a:rPr>
              <a:t> = "pas og kørekort").</a:t>
            </a:r>
          </a:p>
          <a:p>
            <a:pPr marL="457200" lvl="1" indent="0">
              <a:buNone/>
            </a:pPr>
            <a:endParaRPr lang="da-DK" sz="8000" dirty="0">
              <a:solidFill>
                <a:srgbClr val="222222"/>
              </a:solidFill>
              <a:latin typeface="Arial" panose="020B0604020202020204" pitchFamily="34" charset="0"/>
              <a:cs typeface="Arial" panose="020B0604020202020204" pitchFamily="34" charset="0"/>
            </a:endParaRPr>
          </a:p>
          <a:p>
            <a:pPr marL="457200" lvl="1" indent="0">
              <a:buNone/>
            </a:pPr>
            <a:r>
              <a:rPr lang="da-DK" sz="8000" b="1" dirty="0">
                <a:solidFill>
                  <a:srgbClr val="222222"/>
                </a:solidFill>
                <a:latin typeface="Arial" panose="020B0604020202020204" pitchFamily="34" charset="0"/>
                <a:cs typeface="Arial" panose="020B0604020202020204" pitchFamily="34" charset="0"/>
              </a:rPr>
              <a:t>2. Chatbot Link indgange </a:t>
            </a:r>
            <a:r>
              <a:rPr lang="da-DK" sz="8000" b="1" dirty="0">
                <a:solidFill>
                  <a:srgbClr val="222222"/>
                </a:solidFill>
                <a:effectLst/>
                <a:latin typeface="Arial" panose="020B0604020202020204" pitchFamily="34" charset="0"/>
                <a:cs typeface="Arial" panose="020B0604020202020204" pitchFamily="34" charset="0"/>
              </a:rPr>
              <a:t> </a:t>
            </a:r>
          </a:p>
          <a:p>
            <a:pPr marL="457200" lvl="1" indent="0">
              <a:buNone/>
            </a:pPr>
            <a:r>
              <a:rPr lang="da-DK" sz="8000" dirty="0">
                <a:solidFill>
                  <a:srgbClr val="222222"/>
                </a:solidFill>
                <a:effectLst/>
                <a:latin typeface="Arial" panose="020B0604020202020204" pitchFamily="34" charset="0"/>
                <a:cs typeface="Arial" panose="020B0604020202020204" pitchFamily="34" charset="0"/>
              </a:rPr>
              <a:t>Kommunerne har haft stor succes med at implementere Chatbotten igennem Chatbot link indgange på hjemmesiderne for emner, som borgerne søger særligt meget information omkring. </a:t>
            </a:r>
            <a:r>
              <a:rPr lang="da-DK" sz="8000" dirty="0" err="1">
                <a:solidFill>
                  <a:srgbClr val="222222"/>
                </a:solidFill>
                <a:effectLst/>
                <a:latin typeface="Arial" panose="020B0604020202020204" pitchFamily="34" charset="0"/>
                <a:cs typeface="Arial" panose="020B0604020202020204" pitchFamily="34" charset="0"/>
              </a:rPr>
              <a:t>E.g</a:t>
            </a:r>
            <a:r>
              <a:rPr lang="da-DK" sz="8000" dirty="0">
                <a:solidFill>
                  <a:srgbClr val="222222"/>
                </a:solidFill>
                <a:effectLst/>
                <a:latin typeface="Arial" panose="020B0604020202020204" pitchFamily="34" charset="0"/>
                <a:cs typeface="Arial" panose="020B0604020202020204" pitchFamily="34" charset="0"/>
              </a:rPr>
              <a:t>. </a:t>
            </a:r>
            <a:r>
              <a:rPr lang="da-DK" sz="8000" dirty="0" err="1">
                <a:solidFill>
                  <a:srgbClr val="222222"/>
                </a:solidFill>
                <a:effectLst/>
                <a:latin typeface="Arial" panose="020B0604020202020204" pitchFamily="34" charset="0"/>
                <a:cs typeface="Arial" panose="020B0604020202020204" pitchFamily="34" charset="0"/>
              </a:rPr>
              <a:t>MitID</a:t>
            </a:r>
            <a:r>
              <a:rPr lang="da-DK" sz="8000" dirty="0">
                <a:solidFill>
                  <a:srgbClr val="222222"/>
                </a:solidFill>
                <a:effectLst/>
                <a:latin typeface="Arial" panose="020B0604020202020204" pitchFamily="34" charset="0"/>
                <a:cs typeface="Arial" panose="020B0604020202020204" pitchFamily="34" charset="0"/>
              </a:rPr>
              <a:t>. </a:t>
            </a:r>
          </a:p>
          <a:p>
            <a:pPr marL="457200" lvl="1" indent="0">
              <a:buNone/>
            </a:pPr>
            <a:r>
              <a:rPr lang="da-DK" sz="8000" dirty="0">
                <a:solidFill>
                  <a:srgbClr val="222222"/>
                </a:solidFill>
                <a:latin typeface="Arial" panose="020B0604020202020204" pitchFamily="34" charset="0"/>
                <a:cs typeface="Arial" panose="020B0604020202020204" pitchFamily="34" charset="0"/>
              </a:rPr>
              <a:t>Se eksempel på næste side</a:t>
            </a:r>
          </a:p>
          <a:p>
            <a:pPr marL="457200" lvl="1" indent="0">
              <a:buNone/>
            </a:pPr>
            <a:endParaRPr lang="da-DK" sz="8000" dirty="0">
              <a:solidFill>
                <a:srgbClr val="222222"/>
              </a:solidFill>
              <a:effectLst/>
              <a:latin typeface="Arial" panose="020B0604020202020204" pitchFamily="34" charset="0"/>
              <a:cs typeface="Arial" panose="020B0604020202020204" pitchFamily="34" charset="0"/>
            </a:endParaRPr>
          </a:p>
          <a:p>
            <a:pPr marL="457200" lvl="1" indent="0">
              <a:buNone/>
            </a:pPr>
            <a:r>
              <a:rPr lang="da-DK" sz="8000" dirty="0">
                <a:solidFill>
                  <a:srgbClr val="222222"/>
                </a:solidFill>
                <a:latin typeface="Arial" panose="020B0604020202020204" pitchFamily="34" charset="0"/>
                <a:cs typeface="Arial" panose="020B0604020202020204" pitchFamily="34" charset="0"/>
              </a:rPr>
              <a:t>Skriv en e-mail til </a:t>
            </a:r>
            <a:r>
              <a:rPr lang="da-DK" sz="8000" dirty="0">
                <a:solidFill>
                  <a:srgbClr val="222222"/>
                </a:solidFill>
                <a:latin typeface="Arial" panose="020B0604020202020204" pitchFamily="34" charset="0"/>
                <a:cs typeface="Arial" panose="020B0604020202020204" pitchFamily="34" charset="0"/>
                <a:hlinkClick r:id="rId2"/>
              </a:rPr>
              <a:t>ribch@aarhus.dk</a:t>
            </a:r>
            <a:r>
              <a:rPr lang="da-DK" sz="8000" dirty="0">
                <a:solidFill>
                  <a:srgbClr val="222222"/>
                </a:solidFill>
                <a:latin typeface="Arial" panose="020B0604020202020204" pitchFamily="34" charset="0"/>
                <a:cs typeface="Arial" panose="020B0604020202020204" pitchFamily="34" charset="0"/>
              </a:rPr>
              <a:t> for at bestille speciallavet kategorier og Chatbot links indgange</a:t>
            </a:r>
            <a:endParaRPr lang="da-DK" sz="8000" dirty="0">
              <a:solidFill>
                <a:srgbClr val="222222"/>
              </a:solidFill>
              <a:effectLst/>
              <a:latin typeface="Arial" panose="020B0604020202020204" pitchFamily="34" charset="0"/>
              <a:cs typeface="Arial" panose="020B0604020202020204" pitchFamily="34" charset="0"/>
            </a:endParaRPr>
          </a:p>
          <a:p>
            <a:pPr marL="0" indent="0">
              <a:buNone/>
            </a:pPr>
            <a:endParaRPr lang="da-DK" sz="8000" dirty="0">
              <a:solidFill>
                <a:srgbClr val="222222"/>
              </a:solidFill>
              <a:latin typeface="Arial" panose="020B0604020202020204" pitchFamily="34" charset="0"/>
              <a:cs typeface="Arial" panose="020B0604020202020204" pitchFamily="34" charset="0"/>
            </a:endParaRPr>
          </a:p>
          <a:p>
            <a:endParaRPr lang="da-DK" sz="8000" dirty="0">
              <a:solidFill>
                <a:srgbClr val="222222"/>
              </a:solidFill>
              <a:effectLst/>
              <a:latin typeface="Arial" panose="020B0604020202020204" pitchFamily="34" charset="0"/>
              <a:cs typeface="Arial" panose="020B0604020202020204" pitchFamily="34" charset="0"/>
            </a:endParaRPr>
          </a:p>
          <a:p>
            <a:pPr marL="0" indent="0">
              <a:buNone/>
            </a:pPr>
            <a:br>
              <a:rPr lang="da-DK" sz="8000" dirty="0">
                <a:latin typeface="Arial" panose="020B0604020202020204" pitchFamily="34" charset="0"/>
                <a:cs typeface="Arial" panose="020B0604020202020204" pitchFamily="34" charset="0"/>
              </a:rPr>
            </a:br>
            <a:endParaRPr lang="da-DK" sz="8000" dirty="0">
              <a:latin typeface="Arial" panose="020B0604020202020204" pitchFamily="34" charset="0"/>
              <a:cs typeface="Arial" panose="020B0604020202020204" pitchFamily="34" charset="0"/>
            </a:endParaRPr>
          </a:p>
          <a:p>
            <a:endParaRPr lang="da-DK" dirty="0"/>
          </a:p>
        </p:txBody>
      </p:sp>
      <p:sp>
        <p:nvSpPr>
          <p:cNvPr id="6" name="Ellipse 5">
            <a:extLst>
              <a:ext uri="{FF2B5EF4-FFF2-40B4-BE49-F238E27FC236}">
                <a16:creationId xmlns:a16="http://schemas.microsoft.com/office/drawing/2014/main" id="{2AEA1C2E-875B-4316-98E4-78F08976D425}"/>
              </a:ext>
            </a:extLst>
          </p:cNvPr>
          <p:cNvSpPr/>
          <p:nvPr/>
        </p:nvSpPr>
        <p:spPr>
          <a:xfrm>
            <a:off x="495415" y="309806"/>
            <a:ext cx="331803" cy="360000"/>
          </a:xfrm>
          <a:prstGeom prst="ellipse">
            <a:avLst/>
          </a:prstGeom>
          <a:solidFill>
            <a:srgbClr val="02718F"/>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da-DK" dirty="0">
                <a:solidFill>
                  <a:schemeClr val="bg1"/>
                </a:solidFill>
              </a:rPr>
              <a:t>8</a:t>
            </a:r>
          </a:p>
        </p:txBody>
      </p:sp>
    </p:spTree>
    <p:extLst>
      <p:ext uri="{BB962C8B-B14F-4D97-AF65-F5344CB8AC3E}">
        <p14:creationId xmlns:p14="http://schemas.microsoft.com/office/powerpoint/2010/main" val="15826406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lede 6">
            <a:extLst>
              <a:ext uri="{FF2B5EF4-FFF2-40B4-BE49-F238E27FC236}">
                <a16:creationId xmlns:a16="http://schemas.microsoft.com/office/drawing/2014/main" id="{3A8DEFF0-FB82-408B-9D7D-5466FD2BC1BB}"/>
              </a:ext>
            </a:extLst>
          </p:cNvPr>
          <p:cNvPicPr>
            <a:picLocks noChangeAspect="1"/>
          </p:cNvPicPr>
          <p:nvPr/>
        </p:nvPicPr>
        <p:blipFill>
          <a:blip r:embed="rId2"/>
          <a:stretch>
            <a:fillRect/>
          </a:stretch>
        </p:blipFill>
        <p:spPr>
          <a:xfrm>
            <a:off x="1162246" y="687309"/>
            <a:ext cx="10240451" cy="5483382"/>
          </a:xfrm>
          <a:prstGeom prst="rect">
            <a:avLst/>
          </a:prstGeom>
        </p:spPr>
      </p:pic>
    </p:spTree>
    <p:extLst>
      <p:ext uri="{BB962C8B-B14F-4D97-AF65-F5344CB8AC3E}">
        <p14:creationId xmlns:p14="http://schemas.microsoft.com/office/powerpoint/2010/main" val="23241826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a:extLst>
              <a:ext uri="{FF2B5EF4-FFF2-40B4-BE49-F238E27FC236}">
                <a16:creationId xmlns:a16="http://schemas.microsoft.com/office/drawing/2014/main" id="{2761C8A8-8280-4D7A-84FE-0DBB6C5ABECD}"/>
              </a:ext>
            </a:extLst>
          </p:cNvPr>
          <p:cNvPicPr>
            <a:picLocks noChangeAspect="1"/>
          </p:cNvPicPr>
          <p:nvPr/>
        </p:nvPicPr>
        <p:blipFill rotWithShape="1">
          <a:blip r:embed="rId3">
            <a:extLst>
              <a:ext uri="{28A0092B-C50C-407E-A947-70E740481C1C}">
                <a14:useLocalDpi xmlns:a14="http://schemas.microsoft.com/office/drawing/2010/main" val="0"/>
              </a:ext>
            </a:extLst>
          </a:blip>
          <a:srcRect l="30766" r="27933"/>
          <a:stretch/>
        </p:blipFill>
        <p:spPr>
          <a:xfrm>
            <a:off x="319695" y="385011"/>
            <a:ext cx="4872628" cy="5539314"/>
          </a:xfrm>
          <a:prstGeom prst="rect">
            <a:avLst/>
          </a:prstGeom>
        </p:spPr>
      </p:pic>
      <p:sp>
        <p:nvSpPr>
          <p:cNvPr id="5" name="Tekstfelt 4">
            <a:extLst>
              <a:ext uri="{FF2B5EF4-FFF2-40B4-BE49-F238E27FC236}">
                <a16:creationId xmlns:a16="http://schemas.microsoft.com/office/drawing/2014/main" id="{F1E51990-9E8C-416A-B322-1EC2D50673FC}"/>
              </a:ext>
            </a:extLst>
          </p:cNvPr>
          <p:cNvSpPr txBox="1"/>
          <p:nvPr/>
        </p:nvSpPr>
        <p:spPr>
          <a:xfrm>
            <a:off x="5192323" y="478359"/>
            <a:ext cx="6679982" cy="6740307"/>
          </a:xfrm>
          <a:prstGeom prst="rect">
            <a:avLst/>
          </a:prstGeom>
          <a:noFill/>
        </p:spPr>
        <p:txBody>
          <a:bodyPr wrap="square" lIns="91440" tIns="45720" rIns="91440" bIns="45720" anchor="t">
            <a:spAutoFit/>
          </a:bodyPr>
          <a:lstStyle/>
          <a:p>
            <a:pPr marL="0" indent="0">
              <a:buNone/>
            </a:pPr>
            <a:r>
              <a:rPr lang="da-DK" sz="3600">
                <a:latin typeface="Arial" panose="020B0604020202020204" pitchFamily="34" charset="0"/>
                <a:cs typeface="Arial" panose="020B0604020202020204" pitchFamily="34" charset="0"/>
              </a:rPr>
              <a:t>En del af løsningen: </a:t>
            </a:r>
          </a:p>
          <a:p>
            <a:pPr marL="0" indent="0">
              <a:buNone/>
            </a:pPr>
            <a:r>
              <a:rPr lang="da-DK" sz="3600">
                <a:latin typeface="Arial" panose="020B0604020202020204" pitchFamily="34" charset="0"/>
                <a:cs typeface="Arial" panose="020B0604020202020204" pitchFamily="34" charset="0"/>
              </a:rPr>
              <a:t>Chatbotten </a:t>
            </a:r>
            <a:r>
              <a:rPr lang="da-DK" sz="3600">
                <a:solidFill>
                  <a:srgbClr val="0070C0"/>
                </a:solidFill>
                <a:latin typeface="Arial" panose="020B0604020202020204" pitchFamily="34" charset="0"/>
                <a:cs typeface="Arial" panose="020B0604020202020204" pitchFamily="34" charset="0"/>
              </a:rPr>
              <a:t>MUNI</a:t>
            </a:r>
          </a:p>
          <a:p>
            <a:pPr marL="0" indent="0">
              <a:buNone/>
            </a:pPr>
            <a:endParaRPr lang="da-DK" sz="3600">
              <a:latin typeface="Arial" panose="020B0604020202020204" pitchFamily="34" charset="0"/>
              <a:cs typeface="Arial" panose="020B0604020202020204" pitchFamily="34" charset="0"/>
            </a:endParaRPr>
          </a:p>
          <a:p>
            <a:r>
              <a:rPr lang="da-DK" sz="3600">
                <a:solidFill>
                  <a:srgbClr val="0070C0"/>
                </a:solidFill>
                <a:latin typeface="Arial" panose="020B0604020202020204" pitchFamily="34" charset="0"/>
                <a:cs typeface="Arial" panose="020B0604020202020204" pitchFamily="34" charset="0"/>
              </a:rPr>
              <a:t>MUNI</a:t>
            </a:r>
            <a:r>
              <a:rPr lang="da-DK" sz="3600">
                <a:solidFill>
                  <a:srgbClr val="9CBCCE"/>
                </a:solidFill>
                <a:latin typeface="Arial" panose="020B0604020202020204" pitchFamily="34" charset="0"/>
                <a:cs typeface="Arial" panose="020B0604020202020204" pitchFamily="34" charset="0"/>
              </a:rPr>
              <a:t> </a:t>
            </a:r>
            <a:r>
              <a:rPr lang="da-DK" sz="3600">
                <a:latin typeface="Arial" panose="020B0604020202020204" pitchFamily="34" charset="0"/>
                <a:cs typeface="Arial" panose="020B0604020202020204" pitchFamily="34" charset="0"/>
              </a:rPr>
              <a:t>kan svare på borgernes spørgsmål indenfor 50 kategorier. Chatbotten har viden om alt fra pas til digital pladsanvisning, og den har mere end 5.500 indbygget svar. </a:t>
            </a:r>
            <a:endParaRPr lang="da-DK" sz="3600">
              <a:solidFill>
                <a:srgbClr val="50B4C8"/>
              </a:solidFill>
              <a:latin typeface="Arial" panose="020B0604020202020204" pitchFamily="34" charset="0"/>
              <a:cs typeface="Arial" panose="020B0604020202020204" pitchFamily="34" charset="0"/>
            </a:endParaRPr>
          </a:p>
          <a:p>
            <a:pPr marL="0" indent="0">
              <a:buNone/>
            </a:pPr>
            <a:endParaRPr lang="en-US" sz="3600" b="1">
              <a:latin typeface="+mj-lt"/>
            </a:endParaRPr>
          </a:p>
          <a:p>
            <a:pPr marL="0" indent="0">
              <a:buNone/>
            </a:pPr>
            <a:endParaRPr lang="en-US" sz="3600" b="1">
              <a:latin typeface="+mj-lt"/>
            </a:endParaRPr>
          </a:p>
        </p:txBody>
      </p:sp>
    </p:spTree>
    <p:extLst>
      <p:ext uri="{BB962C8B-B14F-4D97-AF65-F5344CB8AC3E}">
        <p14:creationId xmlns:p14="http://schemas.microsoft.com/office/powerpoint/2010/main" val="34710699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 4">
            <a:extLst>
              <a:ext uri="{FF2B5EF4-FFF2-40B4-BE49-F238E27FC236}">
                <a16:creationId xmlns:a16="http://schemas.microsoft.com/office/drawing/2014/main" id="{8B95CA9D-8E93-41D5-EC59-C9E002FB8E0F}"/>
              </a:ext>
            </a:extLst>
          </p:cNvPr>
          <p:cNvGraphicFramePr>
            <a:graphicFrameLocks noGrp="1"/>
          </p:cNvGraphicFramePr>
          <p:nvPr/>
        </p:nvGraphicFramePr>
        <p:xfrm>
          <a:off x="643467" y="1029992"/>
          <a:ext cx="10905068" cy="4798023"/>
        </p:xfrm>
        <a:graphic>
          <a:graphicData uri="http://schemas.openxmlformats.org/drawingml/2006/table">
            <a:tbl>
              <a:tblPr firstRow="1" bandRow="1">
                <a:tableStyleId>{5C22544A-7EE6-4342-B048-85BDC9FD1C3A}</a:tableStyleId>
              </a:tblPr>
              <a:tblGrid>
                <a:gridCol w="1153413">
                  <a:extLst>
                    <a:ext uri="{9D8B030D-6E8A-4147-A177-3AD203B41FA5}">
                      <a16:colId xmlns:a16="http://schemas.microsoft.com/office/drawing/2014/main" val="3754454771"/>
                    </a:ext>
                  </a:extLst>
                </a:gridCol>
                <a:gridCol w="1991907">
                  <a:extLst>
                    <a:ext uri="{9D8B030D-6E8A-4147-A177-3AD203B41FA5}">
                      <a16:colId xmlns:a16="http://schemas.microsoft.com/office/drawing/2014/main" val="2941164914"/>
                    </a:ext>
                  </a:extLst>
                </a:gridCol>
                <a:gridCol w="1935829">
                  <a:extLst>
                    <a:ext uri="{9D8B030D-6E8A-4147-A177-3AD203B41FA5}">
                      <a16:colId xmlns:a16="http://schemas.microsoft.com/office/drawing/2014/main" val="1078305042"/>
                    </a:ext>
                  </a:extLst>
                </a:gridCol>
                <a:gridCol w="3571755">
                  <a:extLst>
                    <a:ext uri="{9D8B030D-6E8A-4147-A177-3AD203B41FA5}">
                      <a16:colId xmlns:a16="http://schemas.microsoft.com/office/drawing/2014/main" val="3793963383"/>
                    </a:ext>
                  </a:extLst>
                </a:gridCol>
                <a:gridCol w="2252164">
                  <a:extLst>
                    <a:ext uri="{9D8B030D-6E8A-4147-A177-3AD203B41FA5}">
                      <a16:colId xmlns:a16="http://schemas.microsoft.com/office/drawing/2014/main" val="2370467883"/>
                    </a:ext>
                  </a:extLst>
                </a:gridCol>
              </a:tblGrid>
              <a:tr h="235879">
                <a:tc>
                  <a:txBody>
                    <a:bodyPr/>
                    <a:lstStyle/>
                    <a:p>
                      <a:pPr>
                        <a:lnSpc>
                          <a:spcPct val="107000"/>
                        </a:lnSpc>
                        <a:spcAft>
                          <a:spcPts val="800"/>
                        </a:spcAft>
                      </a:pPr>
                      <a:r>
                        <a:rPr lang="da-DK" sz="1100">
                          <a:effectLst/>
                        </a:rPr>
                        <a:t>Release 1</a:t>
                      </a:r>
                      <a:endParaRPr lang="da-DK" sz="1300">
                        <a:effectLst/>
                        <a:latin typeface="Calibri" panose="020F0502020204030204" pitchFamily="34" charset="0"/>
                        <a:ea typeface="Calibri" panose="020F0502020204030204" pitchFamily="34" charset="0"/>
                        <a:cs typeface="Times New Roman" panose="02020603050405020304" pitchFamily="18" charset="0"/>
                      </a:endParaRPr>
                    </a:p>
                  </a:txBody>
                  <a:tcPr marL="31589" marR="31589" marT="15794" marB="15794"/>
                </a:tc>
                <a:tc>
                  <a:txBody>
                    <a:bodyPr/>
                    <a:lstStyle/>
                    <a:p>
                      <a:pPr>
                        <a:lnSpc>
                          <a:spcPct val="107000"/>
                        </a:lnSpc>
                        <a:spcAft>
                          <a:spcPts val="800"/>
                        </a:spcAft>
                      </a:pPr>
                      <a:r>
                        <a:rPr lang="da-DK" sz="1100">
                          <a:effectLst/>
                        </a:rPr>
                        <a:t>Release 2</a:t>
                      </a:r>
                      <a:endParaRPr lang="da-DK" sz="1300">
                        <a:effectLst/>
                        <a:latin typeface="Calibri" panose="020F0502020204030204" pitchFamily="34" charset="0"/>
                        <a:ea typeface="Calibri" panose="020F0502020204030204" pitchFamily="34" charset="0"/>
                        <a:cs typeface="Times New Roman" panose="02020603050405020304" pitchFamily="18" charset="0"/>
                      </a:endParaRPr>
                    </a:p>
                  </a:txBody>
                  <a:tcPr marL="31589" marR="31589" marT="15794" marB="15794"/>
                </a:tc>
                <a:tc>
                  <a:txBody>
                    <a:bodyPr/>
                    <a:lstStyle/>
                    <a:p>
                      <a:pPr>
                        <a:lnSpc>
                          <a:spcPct val="107000"/>
                        </a:lnSpc>
                        <a:spcAft>
                          <a:spcPts val="800"/>
                        </a:spcAft>
                      </a:pPr>
                      <a:r>
                        <a:rPr lang="da-DK" sz="1100">
                          <a:effectLst/>
                        </a:rPr>
                        <a:t>Release 3</a:t>
                      </a:r>
                      <a:endParaRPr lang="da-DK" sz="1300">
                        <a:effectLst/>
                        <a:latin typeface="Calibri" panose="020F0502020204030204" pitchFamily="34" charset="0"/>
                        <a:ea typeface="Calibri" panose="020F0502020204030204" pitchFamily="34" charset="0"/>
                        <a:cs typeface="Times New Roman" panose="02020603050405020304" pitchFamily="18" charset="0"/>
                      </a:endParaRPr>
                    </a:p>
                  </a:txBody>
                  <a:tcPr marL="31589" marR="31589" marT="15794" marB="15794"/>
                </a:tc>
                <a:tc>
                  <a:txBody>
                    <a:bodyPr/>
                    <a:lstStyle/>
                    <a:p>
                      <a:pPr>
                        <a:lnSpc>
                          <a:spcPct val="107000"/>
                        </a:lnSpc>
                        <a:spcAft>
                          <a:spcPts val="800"/>
                        </a:spcAft>
                      </a:pPr>
                      <a:r>
                        <a:rPr lang="da-DK" sz="1100">
                          <a:effectLst/>
                        </a:rPr>
                        <a:t>Release 4</a:t>
                      </a:r>
                      <a:endParaRPr lang="da-DK" sz="1300">
                        <a:effectLst/>
                        <a:latin typeface="Calibri" panose="020F0502020204030204" pitchFamily="34" charset="0"/>
                        <a:ea typeface="Calibri" panose="020F0502020204030204" pitchFamily="34" charset="0"/>
                        <a:cs typeface="Times New Roman" panose="02020603050405020304" pitchFamily="18" charset="0"/>
                      </a:endParaRPr>
                    </a:p>
                  </a:txBody>
                  <a:tcPr marL="31589" marR="31589" marT="15794" marB="15794"/>
                </a:tc>
                <a:tc>
                  <a:txBody>
                    <a:bodyPr/>
                    <a:lstStyle/>
                    <a:p>
                      <a:pPr>
                        <a:lnSpc>
                          <a:spcPct val="107000"/>
                        </a:lnSpc>
                        <a:spcAft>
                          <a:spcPts val="800"/>
                        </a:spcAft>
                      </a:pPr>
                      <a:r>
                        <a:rPr lang="da-DK" sz="1100">
                          <a:effectLst/>
                        </a:rPr>
                        <a:t>Release 5</a:t>
                      </a:r>
                      <a:endParaRPr lang="da-DK" sz="13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371655091"/>
                  </a:ext>
                </a:extLst>
              </a:tr>
              <a:tr h="235879">
                <a:tc>
                  <a:txBody>
                    <a:bodyPr/>
                    <a:lstStyle/>
                    <a:p>
                      <a:pPr>
                        <a:lnSpc>
                          <a:spcPct val="107000"/>
                        </a:lnSpc>
                        <a:spcAft>
                          <a:spcPts val="800"/>
                        </a:spcAft>
                      </a:pPr>
                      <a:r>
                        <a:rPr lang="da-DK" sz="1100">
                          <a:effectLst/>
                        </a:rPr>
                        <a:t>Pas</a:t>
                      </a:r>
                      <a:endParaRPr lang="da-DK" sz="1300">
                        <a:effectLst/>
                        <a:latin typeface="Calibri" panose="020F0502020204030204" pitchFamily="34" charset="0"/>
                        <a:ea typeface="Calibri" panose="020F0502020204030204" pitchFamily="34" charset="0"/>
                        <a:cs typeface="Times New Roman" panose="02020603050405020304" pitchFamily="18" charset="0"/>
                      </a:endParaRPr>
                    </a:p>
                  </a:txBody>
                  <a:tcPr marL="31589" marR="31589" marT="15794" marB="15794"/>
                </a:tc>
                <a:tc>
                  <a:txBody>
                    <a:bodyPr/>
                    <a:lstStyle/>
                    <a:p>
                      <a:pPr>
                        <a:lnSpc>
                          <a:spcPct val="107000"/>
                        </a:lnSpc>
                        <a:spcAft>
                          <a:spcPts val="800"/>
                        </a:spcAft>
                      </a:pPr>
                      <a:r>
                        <a:rPr lang="da-DK" sz="1100">
                          <a:effectLst/>
                        </a:rPr>
                        <a:t>NemID</a:t>
                      </a:r>
                      <a:endParaRPr lang="da-DK" sz="1300">
                        <a:effectLst/>
                        <a:latin typeface="Calibri" panose="020F0502020204030204" pitchFamily="34" charset="0"/>
                        <a:ea typeface="Calibri" panose="020F0502020204030204" pitchFamily="34" charset="0"/>
                        <a:cs typeface="Times New Roman" panose="02020603050405020304" pitchFamily="18" charset="0"/>
                      </a:endParaRPr>
                    </a:p>
                  </a:txBody>
                  <a:tcPr marL="31589" marR="31589" marT="15794" marB="15794"/>
                </a:tc>
                <a:tc>
                  <a:txBody>
                    <a:bodyPr/>
                    <a:lstStyle/>
                    <a:p>
                      <a:pPr>
                        <a:lnSpc>
                          <a:spcPct val="107000"/>
                        </a:lnSpc>
                        <a:spcAft>
                          <a:spcPts val="800"/>
                        </a:spcAft>
                      </a:pPr>
                      <a:r>
                        <a:rPr lang="da-DK" sz="1100">
                          <a:effectLst/>
                        </a:rPr>
                        <a:t>Byg og Miljø</a:t>
                      </a:r>
                      <a:endParaRPr lang="da-DK" sz="1300">
                        <a:effectLst/>
                        <a:latin typeface="Calibri" panose="020F0502020204030204" pitchFamily="34" charset="0"/>
                        <a:ea typeface="Calibri" panose="020F0502020204030204" pitchFamily="34" charset="0"/>
                        <a:cs typeface="Times New Roman" panose="02020603050405020304" pitchFamily="18" charset="0"/>
                      </a:endParaRPr>
                    </a:p>
                  </a:txBody>
                  <a:tcPr marL="31589" marR="31589" marT="15794" marB="15794"/>
                </a:tc>
                <a:tc>
                  <a:txBody>
                    <a:bodyPr/>
                    <a:lstStyle/>
                    <a:p>
                      <a:pPr>
                        <a:lnSpc>
                          <a:spcPct val="107000"/>
                        </a:lnSpc>
                        <a:spcAft>
                          <a:spcPts val="800"/>
                        </a:spcAft>
                      </a:pPr>
                      <a:r>
                        <a:rPr lang="da-DK" sz="1100">
                          <a:effectLst/>
                        </a:rPr>
                        <a:t>Børne- og ungeydelse</a:t>
                      </a:r>
                      <a:endParaRPr lang="da-DK" sz="1300">
                        <a:effectLst/>
                        <a:latin typeface="Calibri" panose="020F0502020204030204" pitchFamily="34" charset="0"/>
                        <a:ea typeface="Calibri" panose="020F0502020204030204" pitchFamily="34" charset="0"/>
                        <a:cs typeface="Times New Roman" panose="02020603050405020304" pitchFamily="18" charset="0"/>
                      </a:endParaRPr>
                    </a:p>
                  </a:txBody>
                  <a:tcPr marL="31589" marR="31589" marT="15794" marB="15794"/>
                </a:tc>
                <a:tc>
                  <a:txBody>
                    <a:bodyPr/>
                    <a:lstStyle/>
                    <a:p>
                      <a:pPr>
                        <a:lnSpc>
                          <a:spcPct val="107000"/>
                        </a:lnSpc>
                        <a:spcAft>
                          <a:spcPts val="800"/>
                        </a:spcAft>
                      </a:pPr>
                      <a:r>
                        <a:rPr lang="da-DK" sz="1100">
                          <a:effectLst/>
                        </a:rPr>
                        <a:t>MitID</a:t>
                      </a:r>
                      <a:endParaRPr lang="da-DK" sz="13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140429290"/>
                  </a:ext>
                </a:extLst>
              </a:tr>
              <a:tr h="235879">
                <a:tc>
                  <a:txBody>
                    <a:bodyPr/>
                    <a:lstStyle/>
                    <a:p>
                      <a:pPr>
                        <a:lnSpc>
                          <a:spcPct val="107000"/>
                        </a:lnSpc>
                        <a:spcAft>
                          <a:spcPts val="800"/>
                        </a:spcAft>
                      </a:pPr>
                      <a:r>
                        <a:rPr lang="da-DK" sz="1100">
                          <a:effectLst/>
                        </a:rPr>
                        <a:t>Kørekort</a:t>
                      </a:r>
                      <a:endParaRPr lang="da-DK" sz="1300">
                        <a:effectLst/>
                        <a:latin typeface="Calibri" panose="020F0502020204030204" pitchFamily="34" charset="0"/>
                        <a:ea typeface="Calibri" panose="020F0502020204030204" pitchFamily="34" charset="0"/>
                        <a:cs typeface="Times New Roman" panose="02020603050405020304" pitchFamily="18" charset="0"/>
                      </a:endParaRPr>
                    </a:p>
                  </a:txBody>
                  <a:tcPr marL="31589" marR="31589" marT="15794" marB="15794"/>
                </a:tc>
                <a:tc>
                  <a:txBody>
                    <a:bodyPr/>
                    <a:lstStyle/>
                    <a:p>
                      <a:pPr>
                        <a:lnSpc>
                          <a:spcPct val="107000"/>
                        </a:lnSpc>
                        <a:spcAft>
                          <a:spcPts val="800"/>
                        </a:spcAft>
                      </a:pPr>
                      <a:r>
                        <a:rPr lang="da-DK" sz="1100">
                          <a:effectLst/>
                        </a:rPr>
                        <a:t>Beboerindskudslån</a:t>
                      </a:r>
                      <a:endParaRPr lang="da-DK" sz="1300">
                        <a:effectLst/>
                        <a:latin typeface="Calibri" panose="020F0502020204030204" pitchFamily="34" charset="0"/>
                        <a:ea typeface="Calibri" panose="020F0502020204030204" pitchFamily="34" charset="0"/>
                        <a:cs typeface="Times New Roman" panose="02020603050405020304" pitchFamily="18" charset="0"/>
                      </a:endParaRPr>
                    </a:p>
                  </a:txBody>
                  <a:tcPr marL="31589" marR="31589" marT="15794" marB="15794"/>
                </a:tc>
                <a:tc>
                  <a:txBody>
                    <a:bodyPr/>
                    <a:lstStyle/>
                    <a:p>
                      <a:pPr>
                        <a:lnSpc>
                          <a:spcPct val="107000"/>
                        </a:lnSpc>
                        <a:spcAft>
                          <a:spcPts val="800"/>
                        </a:spcAft>
                      </a:pPr>
                      <a:r>
                        <a:rPr lang="da-DK" sz="1100">
                          <a:effectLst/>
                        </a:rPr>
                        <a:t>Jobnet.dk</a:t>
                      </a:r>
                      <a:endParaRPr lang="da-DK" sz="1300">
                        <a:effectLst/>
                        <a:latin typeface="Calibri" panose="020F0502020204030204" pitchFamily="34" charset="0"/>
                        <a:ea typeface="Calibri" panose="020F0502020204030204" pitchFamily="34" charset="0"/>
                        <a:cs typeface="Times New Roman" panose="02020603050405020304" pitchFamily="18" charset="0"/>
                      </a:endParaRPr>
                    </a:p>
                  </a:txBody>
                  <a:tcPr marL="31589" marR="31589" marT="15794" marB="15794"/>
                </a:tc>
                <a:tc>
                  <a:txBody>
                    <a:bodyPr/>
                    <a:lstStyle/>
                    <a:p>
                      <a:pPr>
                        <a:lnSpc>
                          <a:spcPct val="107000"/>
                        </a:lnSpc>
                        <a:spcAft>
                          <a:spcPts val="800"/>
                        </a:spcAft>
                      </a:pPr>
                      <a:r>
                        <a:rPr lang="da-DK" sz="1100">
                          <a:effectLst/>
                        </a:rPr>
                        <a:t>Børnetilskud</a:t>
                      </a:r>
                      <a:endParaRPr lang="da-DK" sz="1300">
                        <a:effectLst/>
                        <a:latin typeface="Calibri" panose="020F0502020204030204" pitchFamily="34" charset="0"/>
                        <a:ea typeface="Calibri" panose="020F0502020204030204" pitchFamily="34" charset="0"/>
                        <a:cs typeface="Times New Roman" panose="02020603050405020304" pitchFamily="18" charset="0"/>
                      </a:endParaRPr>
                    </a:p>
                  </a:txBody>
                  <a:tcPr marL="31589" marR="31589" marT="15794" marB="15794"/>
                </a:tc>
                <a:tc>
                  <a:txBody>
                    <a:bodyPr/>
                    <a:lstStyle/>
                    <a:p>
                      <a:pPr>
                        <a:lnSpc>
                          <a:spcPct val="107000"/>
                        </a:lnSpc>
                        <a:spcAft>
                          <a:spcPts val="800"/>
                        </a:spcAft>
                      </a:pPr>
                      <a:r>
                        <a:rPr lang="da-DK" sz="1100">
                          <a:effectLst/>
                        </a:rPr>
                        <a:t>Skimmelsvamp</a:t>
                      </a:r>
                      <a:endParaRPr lang="da-DK" sz="13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4097492356"/>
                  </a:ext>
                </a:extLst>
              </a:tr>
              <a:tr h="235879">
                <a:tc>
                  <a:txBody>
                    <a:bodyPr/>
                    <a:lstStyle/>
                    <a:p>
                      <a:pPr>
                        <a:lnSpc>
                          <a:spcPct val="107000"/>
                        </a:lnSpc>
                        <a:spcAft>
                          <a:spcPts val="800"/>
                        </a:spcAft>
                      </a:pPr>
                      <a:r>
                        <a:rPr lang="da-DK" sz="1100">
                          <a:effectLst/>
                        </a:rPr>
                        <a:t>Flytning</a:t>
                      </a:r>
                      <a:endParaRPr lang="da-DK" sz="1300">
                        <a:effectLst/>
                        <a:latin typeface="Calibri" panose="020F0502020204030204" pitchFamily="34" charset="0"/>
                        <a:ea typeface="Calibri" panose="020F0502020204030204" pitchFamily="34" charset="0"/>
                        <a:cs typeface="Times New Roman" panose="02020603050405020304" pitchFamily="18" charset="0"/>
                      </a:endParaRPr>
                    </a:p>
                  </a:txBody>
                  <a:tcPr marL="31589" marR="31589" marT="15794" marB="15794"/>
                </a:tc>
                <a:tc>
                  <a:txBody>
                    <a:bodyPr/>
                    <a:lstStyle/>
                    <a:p>
                      <a:pPr>
                        <a:lnSpc>
                          <a:spcPct val="107000"/>
                        </a:lnSpc>
                        <a:spcAft>
                          <a:spcPts val="800"/>
                        </a:spcAft>
                      </a:pPr>
                      <a:r>
                        <a:rPr lang="da-DK" sz="1100">
                          <a:effectLst/>
                        </a:rPr>
                        <a:t>Sygedagpenge til ledige</a:t>
                      </a:r>
                      <a:endParaRPr lang="da-DK" sz="1300">
                        <a:effectLst/>
                        <a:latin typeface="Calibri" panose="020F0502020204030204" pitchFamily="34" charset="0"/>
                        <a:ea typeface="Calibri" panose="020F0502020204030204" pitchFamily="34" charset="0"/>
                        <a:cs typeface="Times New Roman" panose="02020603050405020304" pitchFamily="18" charset="0"/>
                      </a:endParaRPr>
                    </a:p>
                  </a:txBody>
                  <a:tcPr marL="31589" marR="31589" marT="15794" marB="15794"/>
                </a:tc>
                <a:tc>
                  <a:txBody>
                    <a:bodyPr/>
                    <a:lstStyle/>
                    <a:p>
                      <a:pPr>
                        <a:lnSpc>
                          <a:spcPct val="107000"/>
                        </a:lnSpc>
                        <a:spcAft>
                          <a:spcPts val="800"/>
                        </a:spcAft>
                      </a:pPr>
                      <a:r>
                        <a:rPr lang="da-DK" sz="1100">
                          <a:effectLst/>
                        </a:rPr>
                        <a:t>Børnepasning</a:t>
                      </a:r>
                      <a:endParaRPr lang="da-DK" sz="1300">
                        <a:effectLst/>
                        <a:latin typeface="Calibri" panose="020F0502020204030204" pitchFamily="34" charset="0"/>
                        <a:ea typeface="Calibri" panose="020F0502020204030204" pitchFamily="34" charset="0"/>
                        <a:cs typeface="Times New Roman" panose="02020603050405020304" pitchFamily="18" charset="0"/>
                      </a:endParaRPr>
                    </a:p>
                  </a:txBody>
                  <a:tcPr marL="31589" marR="31589" marT="15794" marB="15794"/>
                </a:tc>
                <a:tc>
                  <a:txBody>
                    <a:bodyPr/>
                    <a:lstStyle/>
                    <a:p>
                      <a:pPr>
                        <a:lnSpc>
                          <a:spcPct val="107000"/>
                        </a:lnSpc>
                        <a:spcAft>
                          <a:spcPts val="800"/>
                        </a:spcAft>
                      </a:pPr>
                      <a:r>
                        <a:rPr lang="da-DK" sz="1100">
                          <a:effectLst/>
                        </a:rPr>
                        <a:t>Midlertidig børnetilskud</a:t>
                      </a:r>
                      <a:endParaRPr lang="da-DK" sz="1300">
                        <a:effectLst/>
                        <a:latin typeface="Calibri" panose="020F0502020204030204" pitchFamily="34" charset="0"/>
                        <a:ea typeface="Calibri" panose="020F0502020204030204" pitchFamily="34" charset="0"/>
                        <a:cs typeface="Times New Roman" panose="02020603050405020304" pitchFamily="18" charset="0"/>
                      </a:endParaRPr>
                    </a:p>
                  </a:txBody>
                  <a:tcPr marL="31589" marR="31589" marT="15794" marB="15794"/>
                </a:tc>
                <a:tc>
                  <a:txBody>
                    <a:bodyPr/>
                    <a:lstStyle/>
                    <a:p>
                      <a:pPr>
                        <a:lnSpc>
                          <a:spcPct val="107000"/>
                        </a:lnSpc>
                        <a:spcAft>
                          <a:spcPts val="800"/>
                        </a:spcAft>
                      </a:pPr>
                      <a:r>
                        <a:rPr lang="da-DK" sz="1100">
                          <a:effectLst/>
                        </a:rPr>
                        <a:t>Flexboliger</a:t>
                      </a:r>
                      <a:endParaRPr lang="da-DK" sz="13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892895295"/>
                  </a:ext>
                </a:extLst>
              </a:tr>
              <a:tr h="419946">
                <a:tc>
                  <a:txBody>
                    <a:bodyPr/>
                    <a:lstStyle/>
                    <a:p>
                      <a:pPr>
                        <a:lnSpc>
                          <a:spcPct val="107000"/>
                        </a:lnSpc>
                        <a:spcAft>
                          <a:spcPts val="800"/>
                        </a:spcAft>
                      </a:pPr>
                      <a:r>
                        <a:rPr lang="da-DK" sz="1100">
                          <a:effectLst/>
                        </a:rPr>
                        <a:t>Lægeskift</a:t>
                      </a:r>
                      <a:endParaRPr lang="da-DK" sz="1300">
                        <a:effectLst/>
                        <a:latin typeface="Calibri" panose="020F0502020204030204" pitchFamily="34" charset="0"/>
                        <a:ea typeface="Calibri" panose="020F0502020204030204" pitchFamily="34" charset="0"/>
                        <a:cs typeface="Times New Roman" panose="02020603050405020304" pitchFamily="18" charset="0"/>
                      </a:endParaRPr>
                    </a:p>
                  </a:txBody>
                  <a:tcPr marL="31589" marR="31589" marT="15794" marB="15794"/>
                </a:tc>
                <a:tc>
                  <a:txBody>
                    <a:bodyPr/>
                    <a:lstStyle/>
                    <a:p>
                      <a:pPr>
                        <a:lnSpc>
                          <a:spcPct val="107000"/>
                        </a:lnSpc>
                        <a:spcAft>
                          <a:spcPts val="800"/>
                        </a:spcAft>
                      </a:pPr>
                      <a:r>
                        <a:rPr lang="da-DK" sz="1100">
                          <a:effectLst/>
                        </a:rPr>
                        <a:t>Sygedagpenge til lønmodtagere</a:t>
                      </a:r>
                      <a:endParaRPr lang="da-DK" sz="1300">
                        <a:effectLst/>
                        <a:latin typeface="Calibri" panose="020F0502020204030204" pitchFamily="34" charset="0"/>
                        <a:ea typeface="Calibri" panose="020F0502020204030204" pitchFamily="34" charset="0"/>
                        <a:cs typeface="Times New Roman" panose="02020603050405020304" pitchFamily="18" charset="0"/>
                      </a:endParaRPr>
                    </a:p>
                  </a:txBody>
                  <a:tcPr marL="31589" marR="31589" marT="15794" marB="15794"/>
                </a:tc>
                <a:tc>
                  <a:txBody>
                    <a:bodyPr/>
                    <a:lstStyle/>
                    <a:p>
                      <a:pPr>
                        <a:lnSpc>
                          <a:spcPct val="107000"/>
                        </a:lnSpc>
                        <a:spcAft>
                          <a:spcPts val="800"/>
                        </a:spcAft>
                      </a:pPr>
                      <a:r>
                        <a:rPr lang="da-DK" sz="1100">
                          <a:effectLst/>
                        </a:rPr>
                        <a:t>Digital Pladsanvisning</a:t>
                      </a:r>
                      <a:endParaRPr lang="da-DK" sz="1300">
                        <a:effectLst/>
                        <a:latin typeface="Calibri" panose="020F0502020204030204" pitchFamily="34" charset="0"/>
                        <a:ea typeface="Calibri" panose="020F0502020204030204" pitchFamily="34" charset="0"/>
                        <a:cs typeface="Times New Roman" panose="02020603050405020304" pitchFamily="18" charset="0"/>
                      </a:endParaRPr>
                    </a:p>
                  </a:txBody>
                  <a:tcPr marL="31589" marR="31589" marT="15794" marB="15794"/>
                </a:tc>
                <a:tc>
                  <a:txBody>
                    <a:bodyPr/>
                    <a:lstStyle/>
                    <a:p>
                      <a:pPr>
                        <a:lnSpc>
                          <a:spcPct val="107000"/>
                        </a:lnSpc>
                        <a:spcAft>
                          <a:spcPts val="800"/>
                        </a:spcAft>
                      </a:pPr>
                      <a:r>
                        <a:rPr lang="da-DK" sz="1100">
                          <a:effectLst/>
                        </a:rPr>
                        <a:t>Børnebidrag</a:t>
                      </a:r>
                      <a:endParaRPr lang="da-DK" sz="1300">
                        <a:effectLst/>
                        <a:latin typeface="Calibri" panose="020F0502020204030204" pitchFamily="34" charset="0"/>
                        <a:ea typeface="Calibri" panose="020F0502020204030204" pitchFamily="34" charset="0"/>
                        <a:cs typeface="Times New Roman" panose="02020603050405020304" pitchFamily="18" charset="0"/>
                      </a:endParaRPr>
                    </a:p>
                  </a:txBody>
                  <a:tcPr marL="31589" marR="31589" marT="15794" marB="15794"/>
                </a:tc>
                <a:tc>
                  <a:txBody>
                    <a:bodyPr/>
                    <a:lstStyle/>
                    <a:p>
                      <a:pPr>
                        <a:lnSpc>
                          <a:spcPct val="107000"/>
                        </a:lnSpc>
                        <a:spcAft>
                          <a:spcPts val="800"/>
                        </a:spcAft>
                      </a:pPr>
                      <a:r>
                        <a:rPr lang="da-DK" sz="1100">
                          <a:effectLst/>
                        </a:rPr>
                        <a:t>Generel update på Byg og Miljø </a:t>
                      </a:r>
                      <a:endParaRPr lang="da-DK" sz="13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587217303"/>
                  </a:ext>
                </a:extLst>
              </a:tr>
              <a:tr h="419946">
                <a:tc>
                  <a:txBody>
                    <a:bodyPr/>
                    <a:lstStyle/>
                    <a:p>
                      <a:pPr>
                        <a:lnSpc>
                          <a:spcPct val="107000"/>
                        </a:lnSpc>
                      </a:pPr>
                      <a:endParaRPr lang="da-DK" sz="1300">
                        <a:effectLst/>
                        <a:latin typeface="Calibri" panose="020F0502020204030204" pitchFamily="34" charset="0"/>
                        <a:cs typeface="Times New Roman" panose="02020603050405020304" pitchFamily="18" charset="0"/>
                      </a:endParaRPr>
                    </a:p>
                  </a:txBody>
                  <a:tcPr marL="31589" marR="31589" marT="15794" marB="15794"/>
                </a:tc>
                <a:tc>
                  <a:txBody>
                    <a:bodyPr/>
                    <a:lstStyle/>
                    <a:p>
                      <a:pPr>
                        <a:lnSpc>
                          <a:spcPct val="107000"/>
                        </a:lnSpc>
                        <a:spcAft>
                          <a:spcPts val="800"/>
                        </a:spcAft>
                      </a:pPr>
                      <a:r>
                        <a:rPr lang="da-DK" sz="1100">
                          <a:effectLst/>
                        </a:rPr>
                        <a:t>Sygedagpenge til selvstændige</a:t>
                      </a:r>
                      <a:endParaRPr lang="da-DK" sz="1300">
                        <a:effectLst/>
                        <a:latin typeface="Calibri" panose="020F0502020204030204" pitchFamily="34" charset="0"/>
                        <a:ea typeface="Calibri" panose="020F0502020204030204" pitchFamily="34" charset="0"/>
                        <a:cs typeface="Times New Roman" panose="02020603050405020304" pitchFamily="18" charset="0"/>
                      </a:endParaRPr>
                    </a:p>
                  </a:txBody>
                  <a:tcPr marL="31589" marR="31589" marT="15794" marB="15794"/>
                </a:tc>
                <a:tc>
                  <a:txBody>
                    <a:bodyPr/>
                    <a:lstStyle/>
                    <a:p>
                      <a:pPr>
                        <a:lnSpc>
                          <a:spcPct val="107000"/>
                        </a:lnSpc>
                        <a:spcAft>
                          <a:spcPts val="800"/>
                        </a:spcAft>
                      </a:pPr>
                      <a:r>
                        <a:rPr lang="da-DK" sz="1100">
                          <a:effectLst/>
                        </a:rPr>
                        <a:t>Sygesikringsgrupper</a:t>
                      </a:r>
                      <a:endParaRPr lang="da-DK" sz="1300">
                        <a:effectLst/>
                        <a:latin typeface="Calibri" panose="020F0502020204030204" pitchFamily="34" charset="0"/>
                        <a:ea typeface="Calibri" panose="020F0502020204030204" pitchFamily="34" charset="0"/>
                        <a:cs typeface="Times New Roman" panose="02020603050405020304" pitchFamily="18" charset="0"/>
                      </a:endParaRPr>
                    </a:p>
                  </a:txBody>
                  <a:tcPr marL="31589" marR="31589" marT="15794" marB="15794"/>
                </a:tc>
                <a:tc>
                  <a:txBody>
                    <a:bodyPr/>
                    <a:lstStyle/>
                    <a:p>
                      <a:pPr>
                        <a:lnSpc>
                          <a:spcPct val="107000"/>
                        </a:lnSpc>
                        <a:spcAft>
                          <a:spcPts val="800"/>
                        </a:spcAft>
                      </a:pPr>
                      <a:r>
                        <a:rPr lang="da-DK" sz="1100">
                          <a:effectLst/>
                        </a:rPr>
                        <a:t>Bidrag ved fødsel og navngivning</a:t>
                      </a:r>
                      <a:endParaRPr lang="da-DK" sz="1300">
                        <a:effectLst/>
                        <a:latin typeface="Calibri" panose="020F0502020204030204" pitchFamily="34" charset="0"/>
                        <a:ea typeface="Calibri" panose="020F0502020204030204" pitchFamily="34" charset="0"/>
                        <a:cs typeface="Times New Roman" panose="02020603050405020304" pitchFamily="18" charset="0"/>
                      </a:endParaRPr>
                    </a:p>
                  </a:txBody>
                  <a:tcPr marL="31589" marR="31589" marT="15794" marB="15794"/>
                </a:tc>
                <a:tc>
                  <a:txBody>
                    <a:bodyPr/>
                    <a:lstStyle/>
                    <a:p>
                      <a:pPr>
                        <a:lnSpc>
                          <a:spcPct val="107000"/>
                        </a:lnSpc>
                        <a:spcAft>
                          <a:spcPts val="800"/>
                        </a:spcAft>
                      </a:pPr>
                      <a:r>
                        <a:rPr lang="da-DK" sz="1100">
                          <a:effectLst/>
                        </a:rPr>
                        <a:t>Folkestemning af forsvarsforbeholdet</a:t>
                      </a:r>
                      <a:endParaRPr lang="da-DK" sz="13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4257880961"/>
                  </a:ext>
                </a:extLst>
              </a:tr>
              <a:tr h="235879">
                <a:tc>
                  <a:txBody>
                    <a:bodyPr/>
                    <a:lstStyle/>
                    <a:p>
                      <a:pPr>
                        <a:lnSpc>
                          <a:spcPct val="107000"/>
                        </a:lnSpc>
                      </a:pPr>
                      <a:endParaRPr lang="da-DK" sz="1300">
                        <a:effectLst/>
                        <a:latin typeface="Calibri" panose="020F0502020204030204" pitchFamily="34" charset="0"/>
                        <a:cs typeface="Times New Roman" panose="02020603050405020304" pitchFamily="18" charset="0"/>
                      </a:endParaRPr>
                    </a:p>
                  </a:txBody>
                  <a:tcPr marL="31589" marR="31589" marT="15794" marB="15794"/>
                </a:tc>
                <a:tc>
                  <a:txBody>
                    <a:bodyPr/>
                    <a:lstStyle/>
                    <a:p>
                      <a:pPr>
                        <a:lnSpc>
                          <a:spcPct val="107000"/>
                        </a:lnSpc>
                        <a:spcAft>
                          <a:spcPts val="800"/>
                        </a:spcAft>
                      </a:pPr>
                      <a:r>
                        <a:rPr lang="da-DK" sz="1100">
                          <a:effectLst/>
                        </a:rPr>
                        <a:t>NemRefusion</a:t>
                      </a:r>
                      <a:endParaRPr lang="da-DK" sz="1300">
                        <a:effectLst/>
                        <a:latin typeface="Calibri" panose="020F0502020204030204" pitchFamily="34" charset="0"/>
                        <a:ea typeface="Calibri" panose="020F0502020204030204" pitchFamily="34" charset="0"/>
                        <a:cs typeface="Times New Roman" panose="02020603050405020304" pitchFamily="18" charset="0"/>
                      </a:endParaRPr>
                    </a:p>
                  </a:txBody>
                  <a:tcPr marL="31589" marR="31589" marT="15794" marB="15794"/>
                </a:tc>
                <a:tc>
                  <a:txBody>
                    <a:bodyPr/>
                    <a:lstStyle/>
                    <a:p>
                      <a:pPr>
                        <a:lnSpc>
                          <a:spcPct val="107000"/>
                        </a:lnSpc>
                        <a:spcAft>
                          <a:spcPts val="800"/>
                        </a:spcAft>
                      </a:pPr>
                      <a:r>
                        <a:rPr lang="da-DK" sz="1100">
                          <a:effectLst/>
                        </a:rPr>
                        <a:t>Boligstøtte</a:t>
                      </a:r>
                      <a:endParaRPr lang="da-DK" sz="1300">
                        <a:effectLst/>
                        <a:latin typeface="Calibri" panose="020F0502020204030204" pitchFamily="34" charset="0"/>
                        <a:ea typeface="Calibri" panose="020F0502020204030204" pitchFamily="34" charset="0"/>
                        <a:cs typeface="Times New Roman" panose="02020603050405020304" pitchFamily="18" charset="0"/>
                      </a:endParaRPr>
                    </a:p>
                  </a:txBody>
                  <a:tcPr marL="31589" marR="31589" marT="15794" marB="15794"/>
                </a:tc>
                <a:tc>
                  <a:txBody>
                    <a:bodyPr/>
                    <a:lstStyle/>
                    <a:p>
                      <a:pPr>
                        <a:lnSpc>
                          <a:spcPct val="107000"/>
                        </a:lnSpc>
                        <a:spcAft>
                          <a:spcPts val="800"/>
                        </a:spcAft>
                      </a:pPr>
                      <a:r>
                        <a:rPr lang="da-DK" sz="1100">
                          <a:effectLst/>
                        </a:rPr>
                        <a:t>Konfirmations- og beklædnings-bidrag</a:t>
                      </a:r>
                      <a:endParaRPr lang="da-DK" sz="1300">
                        <a:effectLst/>
                        <a:latin typeface="Calibri" panose="020F0502020204030204" pitchFamily="34" charset="0"/>
                        <a:ea typeface="Calibri" panose="020F0502020204030204" pitchFamily="34" charset="0"/>
                        <a:cs typeface="Times New Roman" panose="02020603050405020304" pitchFamily="18" charset="0"/>
                      </a:endParaRPr>
                    </a:p>
                  </a:txBody>
                  <a:tcPr marL="31589" marR="31589" marT="15794" marB="15794"/>
                </a:tc>
                <a:tc>
                  <a:txBody>
                    <a:bodyPr/>
                    <a:lstStyle/>
                    <a:p>
                      <a:pPr>
                        <a:lnSpc>
                          <a:spcPct val="107000"/>
                        </a:lnSpc>
                        <a:spcAft>
                          <a:spcPts val="800"/>
                        </a:spcAft>
                      </a:pPr>
                      <a:r>
                        <a:rPr lang="da-DK" sz="1100">
                          <a:effectLst/>
                        </a:rPr>
                        <a:t>Vielser</a:t>
                      </a:r>
                      <a:endParaRPr lang="da-DK" sz="13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772735293"/>
                  </a:ext>
                </a:extLst>
              </a:tr>
              <a:tr h="235879">
                <a:tc>
                  <a:txBody>
                    <a:bodyPr/>
                    <a:lstStyle/>
                    <a:p>
                      <a:pPr>
                        <a:lnSpc>
                          <a:spcPct val="107000"/>
                        </a:lnSpc>
                      </a:pPr>
                      <a:endParaRPr lang="da-DK" sz="1300">
                        <a:effectLst/>
                        <a:latin typeface="Calibri" panose="020F0502020204030204" pitchFamily="34" charset="0"/>
                        <a:cs typeface="Times New Roman" panose="02020603050405020304" pitchFamily="18" charset="0"/>
                      </a:endParaRPr>
                    </a:p>
                  </a:txBody>
                  <a:tcPr marL="31589" marR="31589" marT="15794" marB="15794"/>
                </a:tc>
                <a:tc>
                  <a:txBody>
                    <a:bodyPr/>
                    <a:lstStyle/>
                    <a:p>
                      <a:pPr>
                        <a:lnSpc>
                          <a:spcPct val="107000"/>
                        </a:lnSpc>
                        <a:spcAft>
                          <a:spcPts val="800"/>
                        </a:spcAft>
                      </a:pPr>
                      <a:r>
                        <a:rPr lang="da-DK" sz="1100">
                          <a:effectLst/>
                        </a:rPr>
                        <a:t>Adresseforespørgsel</a:t>
                      </a:r>
                      <a:endParaRPr lang="da-DK" sz="1300">
                        <a:effectLst/>
                        <a:latin typeface="Calibri" panose="020F0502020204030204" pitchFamily="34" charset="0"/>
                        <a:ea typeface="Calibri" panose="020F0502020204030204" pitchFamily="34" charset="0"/>
                        <a:cs typeface="Times New Roman" panose="02020603050405020304" pitchFamily="18" charset="0"/>
                      </a:endParaRPr>
                    </a:p>
                  </a:txBody>
                  <a:tcPr marL="31589" marR="31589" marT="15794" marB="15794"/>
                </a:tc>
                <a:tc>
                  <a:txBody>
                    <a:bodyPr/>
                    <a:lstStyle/>
                    <a:p>
                      <a:pPr>
                        <a:lnSpc>
                          <a:spcPct val="107000"/>
                        </a:lnSpc>
                        <a:spcAft>
                          <a:spcPts val="800"/>
                        </a:spcAft>
                      </a:pPr>
                      <a:r>
                        <a:rPr lang="da-DK" sz="1100">
                          <a:effectLst/>
                        </a:rPr>
                        <a:t>Helbredstillæg</a:t>
                      </a:r>
                      <a:endParaRPr lang="da-DK" sz="1300">
                        <a:effectLst/>
                        <a:latin typeface="Calibri" panose="020F0502020204030204" pitchFamily="34" charset="0"/>
                        <a:ea typeface="Calibri" panose="020F0502020204030204" pitchFamily="34" charset="0"/>
                        <a:cs typeface="Times New Roman" panose="02020603050405020304" pitchFamily="18" charset="0"/>
                      </a:endParaRPr>
                    </a:p>
                  </a:txBody>
                  <a:tcPr marL="31589" marR="31589" marT="15794" marB="15794"/>
                </a:tc>
                <a:tc>
                  <a:txBody>
                    <a:bodyPr/>
                    <a:lstStyle/>
                    <a:p>
                      <a:pPr>
                        <a:lnSpc>
                          <a:spcPct val="107000"/>
                        </a:lnSpc>
                        <a:spcAft>
                          <a:spcPts val="800"/>
                        </a:spcAft>
                      </a:pPr>
                      <a:r>
                        <a:rPr lang="da-DK" sz="1100">
                          <a:effectLst/>
                        </a:rPr>
                        <a:t>Uddannelses-bidrag</a:t>
                      </a:r>
                      <a:endParaRPr lang="da-DK" sz="1300">
                        <a:effectLst/>
                        <a:latin typeface="Calibri" panose="020F0502020204030204" pitchFamily="34" charset="0"/>
                        <a:ea typeface="Calibri" panose="020F0502020204030204" pitchFamily="34" charset="0"/>
                        <a:cs typeface="Times New Roman" panose="02020603050405020304" pitchFamily="18" charset="0"/>
                      </a:endParaRPr>
                    </a:p>
                  </a:txBody>
                  <a:tcPr marL="31589" marR="31589" marT="15794" marB="15794"/>
                </a:tc>
                <a:tc>
                  <a:txBody>
                    <a:bodyPr/>
                    <a:lstStyle/>
                    <a:p>
                      <a:pPr>
                        <a:lnSpc>
                          <a:spcPct val="107000"/>
                        </a:lnSpc>
                        <a:spcAft>
                          <a:spcPts val="800"/>
                        </a:spcAft>
                      </a:pPr>
                      <a:r>
                        <a:rPr lang="da-DK" sz="1100">
                          <a:effectLst/>
                        </a:rPr>
                        <a:t> </a:t>
                      </a:r>
                      <a:endParaRPr lang="da-DK" sz="13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849980245"/>
                  </a:ext>
                </a:extLst>
              </a:tr>
              <a:tr h="235879">
                <a:tc>
                  <a:txBody>
                    <a:bodyPr/>
                    <a:lstStyle/>
                    <a:p>
                      <a:pPr>
                        <a:lnSpc>
                          <a:spcPct val="107000"/>
                        </a:lnSpc>
                      </a:pPr>
                      <a:endParaRPr lang="da-DK" sz="1300">
                        <a:effectLst/>
                        <a:latin typeface="Calibri" panose="020F0502020204030204" pitchFamily="34" charset="0"/>
                        <a:cs typeface="Times New Roman" panose="02020603050405020304" pitchFamily="18" charset="0"/>
                      </a:endParaRPr>
                    </a:p>
                  </a:txBody>
                  <a:tcPr marL="31589" marR="31589" marT="15794" marB="15794"/>
                </a:tc>
                <a:tc>
                  <a:txBody>
                    <a:bodyPr/>
                    <a:lstStyle/>
                    <a:p>
                      <a:pPr>
                        <a:lnSpc>
                          <a:spcPct val="107000"/>
                        </a:lnSpc>
                        <a:spcAft>
                          <a:spcPts val="800"/>
                        </a:spcAft>
                      </a:pPr>
                      <a:r>
                        <a:rPr lang="da-DK" sz="1100">
                          <a:effectLst/>
                        </a:rPr>
                        <a:t>Digital Post</a:t>
                      </a:r>
                      <a:endParaRPr lang="da-DK" sz="1300">
                        <a:effectLst/>
                        <a:latin typeface="Calibri" panose="020F0502020204030204" pitchFamily="34" charset="0"/>
                        <a:ea typeface="Calibri" panose="020F0502020204030204" pitchFamily="34" charset="0"/>
                        <a:cs typeface="Times New Roman" panose="02020603050405020304" pitchFamily="18" charset="0"/>
                      </a:endParaRPr>
                    </a:p>
                  </a:txBody>
                  <a:tcPr marL="31589" marR="31589" marT="15794" marB="15794"/>
                </a:tc>
                <a:tc>
                  <a:txBody>
                    <a:bodyPr/>
                    <a:lstStyle/>
                    <a:p>
                      <a:pPr>
                        <a:lnSpc>
                          <a:spcPct val="107000"/>
                        </a:lnSpc>
                        <a:spcAft>
                          <a:spcPts val="800"/>
                        </a:spcAft>
                      </a:pPr>
                      <a:r>
                        <a:rPr lang="da-DK" sz="1100">
                          <a:effectLst/>
                        </a:rPr>
                        <a:t>Hjælpemidler</a:t>
                      </a:r>
                      <a:endParaRPr lang="da-DK" sz="1300">
                        <a:effectLst/>
                        <a:latin typeface="Calibri" panose="020F0502020204030204" pitchFamily="34" charset="0"/>
                        <a:ea typeface="Calibri" panose="020F0502020204030204" pitchFamily="34" charset="0"/>
                        <a:cs typeface="Times New Roman" panose="02020603050405020304" pitchFamily="18" charset="0"/>
                      </a:endParaRPr>
                    </a:p>
                  </a:txBody>
                  <a:tcPr marL="31589" marR="31589" marT="15794" marB="15794"/>
                </a:tc>
                <a:tc>
                  <a:txBody>
                    <a:bodyPr/>
                    <a:lstStyle/>
                    <a:p>
                      <a:pPr>
                        <a:lnSpc>
                          <a:spcPct val="107000"/>
                        </a:lnSpc>
                        <a:spcAft>
                          <a:spcPts val="800"/>
                        </a:spcAft>
                      </a:pPr>
                      <a:r>
                        <a:rPr lang="da-DK" sz="1100">
                          <a:effectLst/>
                        </a:rPr>
                        <a:t>Ægtefællebidrag</a:t>
                      </a:r>
                      <a:endParaRPr lang="da-DK" sz="1300">
                        <a:effectLst/>
                        <a:latin typeface="Calibri" panose="020F0502020204030204" pitchFamily="34" charset="0"/>
                        <a:ea typeface="Calibri" panose="020F0502020204030204" pitchFamily="34" charset="0"/>
                        <a:cs typeface="Times New Roman" panose="02020603050405020304" pitchFamily="18" charset="0"/>
                      </a:endParaRPr>
                    </a:p>
                  </a:txBody>
                  <a:tcPr marL="31589" marR="31589" marT="15794" marB="15794"/>
                </a:tc>
                <a:tc>
                  <a:txBody>
                    <a:bodyPr/>
                    <a:lstStyle/>
                    <a:p>
                      <a:pPr>
                        <a:lnSpc>
                          <a:spcPct val="107000"/>
                        </a:lnSpc>
                        <a:spcAft>
                          <a:spcPts val="800"/>
                        </a:spcAft>
                      </a:pPr>
                      <a:r>
                        <a:rPr lang="da-DK" sz="1100">
                          <a:effectLst/>
                        </a:rPr>
                        <a:t> </a:t>
                      </a:r>
                      <a:endParaRPr lang="da-DK" sz="13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483794683"/>
                  </a:ext>
                </a:extLst>
              </a:tr>
              <a:tr h="235879">
                <a:tc>
                  <a:txBody>
                    <a:bodyPr/>
                    <a:lstStyle/>
                    <a:p>
                      <a:pPr>
                        <a:lnSpc>
                          <a:spcPct val="107000"/>
                        </a:lnSpc>
                      </a:pPr>
                      <a:endParaRPr lang="da-DK" sz="1300">
                        <a:effectLst/>
                        <a:latin typeface="Calibri" panose="020F0502020204030204" pitchFamily="34" charset="0"/>
                        <a:cs typeface="Times New Roman" panose="02020603050405020304" pitchFamily="18" charset="0"/>
                      </a:endParaRPr>
                    </a:p>
                  </a:txBody>
                  <a:tcPr marL="31589" marR="31589" marT="15794" marB="15794"/>
                </a:tc>
                <a:tc>
                  <a:txBody>
                    <a:bodyPr/>
                    <a:lstStyle/>
                    <a:p>
                      <a:pPr>
                        <a:lnSpc>
                          <a:spcPct val="107000"/>
                        </a:lnSpc>
                        <a:spcAft>
                          <a:spcPts val="800"/>
                        </a:spcAft>
                      </a:pPr>
                      <a:r>
                        <a:rPr lang="da-DK" sz="1100">
                          <a:effectLst/>
                        </a:rPr>
                        <a:t>BBR</a:t>
                      </a:r>
                      <a:endParaRPr lang="da-DK" sz="1300">
                        <a:effectLst/>
                        <a:latin typeface="Calibri" panose="020F0502020204030204" pitchFamily="34" charset="0"/>
                        <a:ea typeface="Calibri" panose="020F0502020204030204" pitchFamily="34" charset="0"/>
                        <a:cs typeface="Times New Roman" panose="02020603050405020304" pitchFamily="18" charset="0"/>
                      </a:endParaRPr>
                    </a:p>
                  </a:txBody>
                  <a:tcPr marL="31589" marR="31589" marT="15794" marB="15794"/>
                </a:tc>
                <a:tc>
                  <a:txBody>
                    <a:bodyPr/>
                    <a:lstStyle/>
                    <a:p>
                      <a:pPr>
                        <a:lnSpc>
                          <a:spcPct val="107000"/>
                        </a:lnSpc>
                        <a:spcAft>
                          <a:spcPts val="800"/>
                        </a:spcAft>
                      </a:pPr>
                      <a:r>
                        <a:rPr lang="da-DK" sz="1100">
                          <a:effectLst/>
                        </a:rPr>
                        <a:t>Enkeltydelser</a:t>
                      </a:r>
                      <a:endParaRPr lang="da-DK" sz="1300">
                        <a:effectLst/>
                        <a:latin typeface="Calibri" panose="020F0502020204030204" pitchFamily="34" charset="0"/>
                        <a:ea typeface="Calibri" panose="020F0502020204030204" pitchFamily="34" charset="0"/>
                        <a:cs typeface="Times New Roman" panose="02020603050405020304" pitchFamily="18" charset="0"/>
                      </a:endParaRPr>
                    </a:p>
                  </a:txBody>
                  <a:tcPr marL="31589" marR="31589" marT="15794" marB="15794"/>
                </a:tc>
                <a:tc>
                  <a:txBody>
                    <a:bodyPr/>
                    <a:lstStyle/>
                    <a:p>
                      <a:pPr>
                        <a:lnSpc>
                          <a:spcPct val="107000"/>
                        </a:lnSpc>
                        <a:spcAft>
                          <a:spcPts val="800"/>
                        </a:spcAft>
                      </a:pPr>
                      <a:r>
                        <a:rPr lang="da-DK" sz="1100">
                          <a:effectLst/>
                        </a:rPr>
                        <a:t>Folkepension</a:t>
                      </a:r>
                      <a:endParaRPr lang="da-DK" sz="1300">
                        <a:effectLst/>
                        <a:latin typeface="Calibri" panose="020F0502020204030204" pitchFamily="34" charset="0"/>
                        <a:ea typeface="Calibri" panose="020F0502020204030204" pitchFamily="34" charset="0"/>
                        <a:cs typeface="Times New Roman" panose="02020603050405020304" pitchFamily="18" charset="0"/>
                      </a:endParaRPr>
                    </a:p>
                  </a:txBody>
                  <a:tcPr marL="31589" marR="31589" marT="15794" marB="15794"/>
                </a:tc>
                <a:tc>
                  <a:txBody>
                    <a:bodyPr/>
                    <a:lstStyle/>
                    <a:p>
                      <a:pPr>
                        <a:lnSpc>
                          <a:spcPct val="107000"/>
                        </a:lnSpc>
                        <a:spcAft>
                          <a:spcPts val="800"/>
                        </a:spcAft>
                      </a:pPr>
                      <a:r>
                        <a:rPr lang="da-DK" sz="1100">
                          <a:effectLst/>
                        </a:rPr>
                        <a:t> </a:t>
                      </a:r>
                      <a:endParaRPr lang="da-DK" sz="13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833554407"/>
                  </a:ext>
                </a:extLst>
              </a:tr>
              <a:tr h="235879">
                <a:tc>
                  <a:txBody>
                    <a:bodyPr/>
                    <a:lstStyle/>
                    <a:p>
                      <a:pPr>
                        <a:lnSpc>
                          <a:spcPct val="107000"/>
                        </a:lnSpc>
                      </a:pPr>
                      <a:endParaRPr lang="da-DK" sz="1300">
                        <a:effectLst/>
                        <a:latin typeface="Calibri" panose="020F0502020204030204" pitchFamily="34" charset="0"/>
                        <a:cs typeface="Times New Roman" panose="02020603050405020304" pitchFamily="18" charset="0"/>
                      </a:endParaRPr>
                    </a:p>
                  </a:txBody>
                  <a:tcPr marL="31589" marR="31589" marT="15794" marB="15794"/>
                </a:tc>
                <a:tc>
                  <a:txBody>
                    <a:bodyPr/>
                    <a:lstStyle/>
                    <a:p>
                      <a:pPr>
                        <a:lnSpc>
                          <a:spcPct val="107000"/>
                        </a:lnSpc>
                        <a:spcAft>
                          <a:spcPts val="800"/>
                        </a:spcAft>
                      </a:pPr>
                      <a:r>
                        <a:rPr lang="da-DK" sz="1100">
                          <a:effectLst/>
                        </a:rPr>
                        <a:t>Gult sundhedskort</a:t>
                      </a:r>
                      <a:endParaRPr lang="da-DK" sz="1300">
                        <a:effectLst/>
                        <a:latin typeface="Calibri" panose="020F0502020204030204" pitchFamily="34" charset="0"/>
                        <a:ea typeface="Calibri" panose="020F0502020204030204" pitchFamily="34" charset="0"/>
                        <a:cs typeface="Times New Roman" panose="02020603050405020304" pitchFamily="18" charset="0"/>
                      </a:endParaRPr>
                    </a:p>
                  </a:txBody>
                  <a:tcPr marL="31589" marR="31589" marT="15794" marB="15794"/>
                </a:tc>
                <a:tc>
                  <a:txBody>
                    <a:bodyPr/>
                    <a:lstStyle/>
                    <a:p>
                      <a:pPr>
                        <a:lnSpc>
                          <a:spcPct val="107000"/>
                        </a:lnSpc>
                      </a:pPr>
                      <a:endParaRPr lang="da-DK" sz="1300">
                        <a:effectLst/>
                        <a:latin typeface="Calibri" panose="020F0502020204030204" pitchFamily="34" charset="0"/>
                        <a:cs typeface="Times New Roman" panose="02020603050405020304" pitchFamily="18" charset="0"/>
                      </a:endParaRPr>
                    </a:p>
                  </a:txBody>
                  <a:tcPr marL="31589" marR="31589" marT="15794" marB="15794"/>
                </a:tc>
                <a:tc>
                  <a:txBody>
                    <a:bodyPr/>
                    <a:lstStyle/>
                    <a:p>
                      <a:pPr>
                        <a:lnSpc>
                          <a:spcPct val="107000"/>
                        </a:lnSpc>
                        <a:spcAft>
                          <a:spcPts val="800"/>
                        </a:spcAft>
                      </a:pPr>
                      <a:r>
                        <a:rPr lang="da-DK" sz="1100">
                          <a:effectLst/>
                        </a:rPr>
                        <a:t>Tidlig pension</a:t>
                      </a:r>
                      <a:endParaRPr lang="da-DK" sz="1300">
                        <a:effectLst/>
                        <a:latin typeface="Calibri" panose="020F0502020204030204" pitchFamily="34" charset="0"/>
                        <a:ea typeface="Calibri" panose="020F0502020204030204" pitchFamily="34" charset="0"/>
                        <a:cs typeface="Times New Roman" panose="02020603050405020304" pitchFamily="18" charset="0"/>
                      </a:endParaRPr>
                    </a:p>
                  </a:txBody>
                  <a:tcPr marL="31589" marR="31589" marT="15794" marB="15794"/>
                </a:tc>
                <a:tc>
                  <a:txBody>
                    <a:bodyPr/>
                    <a:lstStyle/>
                    <a:p>
                      <a:pPr>
                        <a:lnSpc>
                          <a:spcPct val="107000"/>
                        </a:lnSpc>
                        <a:spcAft>
                          <a:spcPts val="800"/>
                        </a:spcAft>
                      </a:pPr>
                      <a:r>
                        <a:rPr lang="da-DK" sz="1100">
                          <a:effectLst/>
                        </a:rPr>
                        <a:t> </a:t>
                      </a:r>
                      <a:endParaRPr lang="da-DK" sz="13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068945022"/>
                  </a:ext>
                </a:extLst>
              </a:tr>
              <a:tr h="235879">
                <a:tc>
                  <a:txBody>
                    <a:bodyPr/>
                    <a:lstStyle/>
                    <a:p>
                      <a:pPr>
                        <a:lnSpc>
                          <a:spcPct val="107000"/>
                        </a:lnSpc>
                      </a:pPr>
                      <a:endParaRPr lang="da-DK" sz="1300">
                        <a:effectLst/>
                        <a:latin typeface="Calibri" panose="020F0502020204030204" pitchFamily="34" charset="0"/>
                        <a:cs typeface="Times New Roman" panose="02020603050405020304" pitchFamily="18" charset="0"/>
                      </a:endParaRPr>
                    </a:p>
                  </a:txBody>
                  <a:tcPr marL="31589" marR="31589" marT="15794" marB="15794"/>
                </a:tc>
                <a:tc>
                  <a:txBody>
                    <a:bodyPr/>
                    <a:lstStyle/>
                    <a:p>
                      <a:pPr>
                        <a:lnSpc>
                          <a:spcPct val="107000"/>
                        </a:lnSpc>
                        <a:spcAft>
                          <a:spcPts val="800"/>
                        </a:spcAft>
                      </a:pPr>
                      <a:r>
                        <a:rPr lang="da-DK" sz="1100">
                          <a:effectLst/>
                        </a:rPr>
                        <a:t>EU-sygesikring</a:t>
                      </a:r>
                      <a:endParaRPr lang="da-DK" sz="1300">
                        <a:effectLst/>
                        <a:latin typeface="Calibri" panose="020F0502020204030204" pitchFamily="34" charset="0"/>
                        <a:ea typeface="Calibri" panose="020F0502020204030204" pitchFamily="34" charset="0"/>
                        <a:cs typeface="Times New Roman" panose="02020603050405020304" pitchFamily="18" charset="0"/>
                      </a:endParaRPr>
                    </a:p>
                  </a:txBody>
                  <a:tcPr marL="31589" marR="31589" marT="15794" marB="15794"/>
                </a:tc>
                <a:tc>
                  <a:txBody>
                    <a:bodyPr/>
                    <a:lstStyle/>
                    <a:p>
                      <a:pPr>
                        <a:lnSpc>
                          <a:spcPct val="107000"/>
                        </a:lnSpc>
                      </a:pPr>
                      <a:endParaRPr lang="da-DK" sz="1300">
                        <a:effectLst/>
                        <a:latin typeface="Calibri" panose="020F0502020204030204" pitchFamily="34" charset="0"/>
                        <a:cs typeface="Times New Roman" panose="02020603050405020304" pitchFamily="18" charset="0"/>
                      </a:endParaRPr>
                    </a:p>
                  </a:txBody>
                  <a:tcPr marL="31589" marR="31589" marT="15794" marB="15794"/>
                </a:tc>
                <a:tc>
                  <a:txBody>
                    <a:bodyPr/>
                    <a:lstStyle/>
                    <a:p>
                      <a:pPr>
                        <a:lnSpc>
                          <a:spcPct val="107000"/>
                        </a:lnSpc>
                        <a:spcAft>
                          <a:spcPts val="800"/>
                        </a:spcAft>
                      </a:pPr>
                      <a:r>
                        <a:rPr lang="da-DK" sz="1100">
                          <a:effectLst/>
                        </a:rPr>
                        <a:t>Førtidspension</a:t>
                      </a:r>
                      <a:endParaRPr lang="da-DK" sz="1300">
                        <a:effectLst/>
                        <a:latin typeface="Calibri" panose="020F0502020204030204" pitchFamily="34" charset="0"/>
                        <a:ea typeface="Calibri" panose="020F0502020204030204" pitchFamily="34" charset="0"/>
                        <a:cs typeface="Times New Roman" panose="02020603050405020304" pitchFamily="18" charset="0"/>
                      </a:endParaRPr>
                    </a:p>
                  </a:txBody>
                  <a:tcPr marL="31589" marR="31589" marT="15794" marB="15794"/>
                </a:tc>
                <a:tc>
                  <a:txBody>
                    <a:bodyPr/>
                    <a:lstStyle/>
                    <a:p>
                      <a:pPr>
                        <a:lnSpc>
                          <a:spcPct val="107000"/>
                        </a:lnSpc>
                        <a:spcAft>
                          <a:spcPts val="800"/>
                        </a:spcAft>
                      </a:pPr>
                      <a:r>
                        <a:rPr lang="da-DK" sz="1100">
                          <a:effectLst/>
                        </a:rPr>
                        <a:t> </a:t>
                      </a:r>
                      <a:endParaRPr lang="da-DK" sz="13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913488398"/>
                  </a:ext>
                </a:extLst>
              </a:tr>
              <a:tr h="235879">
                <a:tc>
                  <a:txBody>
                    <a:bodyPr/>
                    <a:lstStyle/>
                    <a:p>
                      <a:pPr>
                        <a:lnSpc>
                          <a:spcPct val="107000"/>
                        </a:lnSpc>
                      </a:pPr>
                      <a:endParaRPr lang="da-DK" sz="1300">
                        <a:effectLst/>
                        <a:latin typeface="Calibri" panose="020F0502020204030204" pitchFamily="34" charset="0"/>
                        <a:cs typeface="Times New Roman" panose="02020603050405020304" pitchFamily="18" charset="0"/>
                      </a:endParaRPr>
                    </a:p>
                  </a:txBody>
                  <a:tcPr marL="31589" marR="31589" marT="15794" marB="15794"/>
                </a:tc>
                <a:tc>
                  <a:txBody>
                    <a:bodyPr/>
                    <a:lstStyle/>
                    <a:p>
                      <a:pPr>
                        <a:lnSpc>
                          <a:spcPct val="107000"/>
                        </a:lnSpc>
                        <a:spcAft>
                          <a:spcPts val="800"/>
                        </a:spcAft>
                      </a:pPr>
                      <a:r>
                        <a:rPr lang="da-DK" sz="1100">
                          <a:effectLst/>
                        </a:rPr>
                        <a:t>Særligt sundhedskort</a:t>
                      </a:r>
                      <a:endParaRPr lang="da-DK" sz="1300">
                        <a:effectLst/>
                        <a:latin typeface="Calibri" panose="020F0502020204030204" pitchFamily="34" charset="0"/>
                        <a:ea typeface="Calibri" panose="020F0502020204030204" pitchFamily="34" charset="0"/>
                        <a:cs typeface="Times New Roman" panose="02020603050405020304" pitchFamily="18" charset="0"/>
                      </a:endParaRPr>
                    </a:p>
                  </a:txBody>
                  <a:tcPr marL="31589" marR="31589" marT="15794" marB="15794"/>
                </a:tc>
                <a:tc>
                  <a:txBody>
                    <a:bodyPr/>
                    <a:lstStyle/>
                    <a:p>
                      <a:pPr>
                        <a:lnSpc>
                          <a:spcPct val="107000"/>
                        </a:lnSpc>
                      </a:pPr>
                      <a:endParaRPr lang="da-DK" sz="1300">
                        <a:effectLst/>
                        <a:latin typeface="Calibri" panose="020F0502020204030204" pitchFamily="34" charset="0"/>
                        <a:cs typeface="Times New Roman" panose="02020603050405020304" pitchFamily="18" charset="0"/>
                      </a:endParaRPr>
                    </a:p>
                  </a:txBody>
                  <a:tcPr marL="31589" marR="31589" marT="15794" marB="15794"/>
                </a:tc>
                <a:tc>
                  <a:txBody>
                    <a:bodyPr/>
                    <a:lstStyle/>
                    <a:p>
                      <a:pPr>
                        <a:lnSpc>
                          <a:spcPct val="107000"/>
                        </a:lnSpc>
                        <a:spcAft>
                          <a:spcPts val="800"/>
                        </a:spcAft>
                      </a:pPr>
                      <a:r>
                        <a:rPr lang="da-DK" sz="1100">
                          <a:effectLst/>
                        </a:rPr>
                        <a:t>Kontanthjælp 30 år eller derover</a:t>
                      </a:r>
                      <a:endParaRPr lang="da-DK" sz="1300">
                        <a:effectLst/>
                        <a:latin typeface="Calibri" panose="020F0502020204030204" pitchFamily="34" charset="0"/>
                        <a:ea typeface="Calibri" panose="020F0502020204030204" pitchFamily="34" charset="0"/>
                        <a:cs typeface="Times New Roman" panose="02020603050405020304" pitchFamily="18" charset="0"/>
                      </a:endParaRPr>
                    </a:p>
                  </a:txBody>
                  <a:tcPr marL="31589" marR="31589" marT="15794" marB="15794"/>
                </a:tc>
                <a:tc>
                  <a:txBody>
                    <a:bodyPr/>
                    <a:lstStyle/>
                    <a:p>
                      <a:pPr>
                        <a:lnSpc>
                          <a:spcPct val="107000"/>
                        </a:lnSpc>
                        <a:spcAft>
                          <a:spcPts val="800"/>
                        </a:spcAft>
                      </a:pPr>
                      <a:r>
                        <a:rPr lang="da-DK" sz="1100">
                          <a:effectLst/>
                        </a:rPr>
                        <a:t> </a:t>
                      </a:r>
                      <a:endParaRPr lang="da-DK" sz="13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115488707"/>
                  </a:ext>
                </a:extLst>
              </a:tr>
              <a:tr h="235879">
                <a:tc>
                  <a:txBody>
                    <a:bodyPr/>
                    <a:lstStyle/>
                    <a:p>
                      <a:pPr>
                        <a:lnSpc>
                          <a:spcPct val="107000"/>
                        </a:lnSpc>
                      </a:pPr>
                      <a:endParaRPr lang="da-DK" sz="1300">
                        <a:effectLst/>
                        <a:latin typeface="Calibri" panose="020F0502020204030204" pitchFamily="34" charset="0"/>
                        <a:cs typeface="Times New Roman" panose="02020603050405020304" pitchFamily="18" charset="0"/>
                      </a:endParaRPr>
                    </a:p>
                  </a:txBody>
                  <a:tcPr marL="31589" marR="31589" marT="15794" marB="15794"/>
                </a:tc>
                <a:tc>
                  <a:txBody>
                    <a:bodyPr/>
                    <a:lstStyle/>
                    <a:p>
                      <a:pPr>
                        <a:lnSpc>
                          <a:spcPct val="107000"/>
                        </a:lnSpc>
                      </a:pPr>
                      <a:endParaRPr lang="da-DK" sz="1300">
                        <a:effectLst/>
                        <a:latin typeface="Calibri" panose="020F0502020204030204" pitchFamily="34" charset="0"/>
                        <a:cs typeface="Times New Roman" panose="02020603050405020304" pitchFamily="18" charset="0"/>
                      </a:endParaRPr>
                    </a:p>
                  </a:txBody>
                  <a:tcPr marL="31589" marR="31589" marT="15794" marB="15794"/>
                </a:tc>
                <a:tc>
                  <a:txBody>
                    <a:bodyPr/>
                    <a:lstStyle/>
                    <a:p>
                      <a:pPr>
                        <a:lnSpc>
                          <a:spcPct val="107000"/>
                        </a:lnSpc>
                      </a:pPr>
                      <a:endParaRPr lang="da-DK" sz="1300">
                        <a:effectLst/>
                        <a:latin typeface="Calibri" panose="020F0502020204030204" pitchFamily="34" charset="0"/>
                        <a:cs typeface="Times New Roman" panose="02020603050405020304" pitchFamily="18" charset="0"/>
                      </a:endParaRPr>
                    </a:p>
                  </a:txBody>
                  <a:tcPr marL="31589" marR="31589" marT="15794" marB="15794"/>
                </a:tc>
                <a:tc>
                  <a:txBody>
                    <a:bodyPr/>
                    <a:lstStyle/>
                    <a:p>
                      <a:pPr>
                        <a:lnSpc>
                          <a:spcPct val="107000"/>
                        </a:lnSpc>
                        <a:spcAft>
                          <a:spcPts val="800"/>
                        </a:spcAft>
                      </a:pPr>
                      <a:r>
                        <a:rPr lang="da-DK" sz="1100">
                          <a:effectLst/>
                        </a:rPr>
                        <a:t>Ungesats</a:t>
                      </a:r>
                      <a:endParaRPr lang="da-DK" sz="1300">
                        <a:effectLst/>
                        <a:latin typeface="Calibri" panose="020F0502020204030204" pitchFamily="34" charset="0"/>
                        <a:ea typeface="Calibri" panose="020F0502020204030204" pitchFamily="34" charset="0"/>
                        <a:cs typeface="Times New Roman" panose="02020603050405020304" pitchFamily="18" charset="0"/>
                      </a:endParaRPr>
                    </a:p>
                  </a:txBody>
                  <a:tcPr marL="31589" marR="31589" marT="15794" marB="15794"/>
                </a:tc>
                <a:tc>
                  <a:txBody>
                    <a:bodyPr/>
                    <a:lstStyle/>
                    <a:p>
                      <a:pPr>
                        <a:lnSpc>
                          <a:spcPct val="107000"/>
                        </a:lnSpc>
                        <a:spcAft>
                          <a:spcPts val="800"/>
                        </a:spcAft>
                      </a:pPr>
                      <a:r>
                        <a:rPr lang="da-DK" sz="1100">
                          <a:effectLst/>
                        </a:rPr>
                        <a:t> </a:t>
                      </a:r>
                      <a:endParaRPr lang="da-DK" sz="13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812582426"/>
                  </a:ext>
                </a:extLst>
              </a:tr>
              <a:tr h="235879">
                <a:tc>
                  <a:txBody>
                    <a:bodyPr/>
                    <a:lstStyle/>
                    <a:p>
                      <a:pPr>
                        <a:lnSpc>
                          <a:spcPct val="107000"/>
                        </a:lnSpc>
                      </a:pPr>
                      <a:endParaRPr lang="da-DK" sz="1300">
                        <a:effectLst/>
                        <a:latin typeface="Calibri" panose="020F0502020204030204" pitchFamily="34" charset="0"/>
                        <a:cs typeface="Times New Roman" panose="02020603050405020304" pitchFamily="18" charset="0"/>
                      </a:endParaRPr>
                    </a:p>
                  </a:txBody>
                  <a:tcPr marL="31589" marR="31589" marT="15794" marB="15794"/>
                </a:tc>
                <a:tc>
                  <a:txBody>
                    <a:bodyPr/>
                    <a:lstStyle/>
                    <a:p>
                      <a:pPr>
                        <a:lnSpc>
                          <a:spcPct val="107000"/>
                        </a:lnSpc>
                      </a:pPr>
                      <a:endParaRPr lang="da-DK" sz="1300">
                        <a:effectLst/>
                        <a:latin typeface="Calibri" panose="020F0502020204030204" pitchFamily="34" charset="0"/>
                        <a:cs typeface="Times New Roman" panose="02020603050405020304" pitchFamily="18" charset="0"/>
                      </a:endParaRPr>
                    </a:p>
                  </a:txBody>
                  <a:tcPr marL="31589" marR="31589" marT="15794" marB="15794"/>
                </a:tc>
                <a:tc>
                  <a:txBody>
                    <a:bodyPr/>
                    <a:lstStyle/>
                    <a:p>
                      <a:pPr>
                        <a:lnSpc>
                          <a:spcPct val="107000"/>
                        </a:lnSpc>
                      </a:pPr>
                      <a:endParaRPr lang="da-DK" sz="1300">
                        <a:effectLst/>
                        <a:latin typeface="Calibri" panose="020F0502020204030204" pitchFamily="34" charset="0"/>
                        <a:cs typeface="Times New Roman" panose="02020603050405020304" pitchFamily="18" charset="0"/>
                      </a:endParaRPr>
                    </a:p>
                  </a:txBody>
                  <a:tcPr marL="31589" marR="31589" marT="15794" marB="15794"/>
                </a:tc>
                <a:tc>
                  <a:txBody>
                    <a:bodyPr/>
                    <a:lstStyle/>
                    <a:p>
                      <a:pPr>
                        <a:lnSpc>
                          <a:spcPct val="107000"/>
                        </a:lnSpc>
                        <a:spcAft>
                          <a:spcPts val="800"/>
                        </a:spcAft>
                      </a:pPr>
                      <a:r>
                        <a:rPr lang="da-DK" sz="1100">
                          <a:effectLst/>
                        </a:rPr>
                        <a:t>Uddannelseshjælp</a:t>
                      </a:r>
                      <a:endParaRPr lang="da-DK" sz="1300">
                        <a:effectLst/>
                        <a:latin typeface="Calibri" panose="020F0502020204030204" pitchFamily="34" charset="0"/>
                        <a:ea typeface="Calibri" panose="020F0502020204030204" pitchFamily="34" charset="0"/>
                        <a:cs typeface="Times New Roman" panose="02020603050405020304" pitchFamily="18" charset="0"/>
                      </a:endParaRPr>
                    </a:p>
                  </a:txBody>
                  <a:tcPr marL="31589" marR="31589" marT="15794" marB="15794"/>
                </a:tc>
                <a:tc>
                  <a:txBody>
                    <a:bodyPr/>
                    <a:lstStyle/>
                    <a:p>
                      <a:pPr>
                        <a:lnSpc>
                          <a:spcPct val="107000"/>
                        </a:lnSpc>
                        <a:spcAft>
                          <a:spcPts val="800"/>
                        </a:spcAft>
                      </a:pPr>
                      <a:r>
                        <a:rPr lang="da-DK" sz="1100">
                          <a:effectLst/>
                        </a:rPr>
                        <a:t> </a:t>
                      </a:r>
                      <a:endParaRPr lang="da-DK" sz="13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330162782"/>
                  </a:ext>
                </a:extLst>
              </a:tr>
              <a:tr h="419946">
                <a:tc>
                  <a:txBody>
                    <a:bodyPr/>
                    <a:lstStyle/>
                    <a:p>
                      <a:pPr>
                        <a:lnSpc>
                          <a:spcPct val="107000"/>
                        </a:lnSpc>
                      </a:pPr>
                      <a:endParaRPr lang="da-DK" sz="1300">
                        <a:effectLst/>
                        <a:latin typeface="Calibri" panose="020F0502020204030204" pitchFamily="34" charset="0"/>
                        <a:cs typeface="Times New Roman" panose="02020603050405020304" pitchFamily="18" charset="0"/>
                      </a:endParaRPr>
                    </a:p>
                  </a:txBody>
                  <a:tcPr marL="31589" marR="31589" marT="15794" marB="15794"/>
                </a:tc>
                <a:tc>
                  <a:txBody>
                    <a:bodyPr/>
                    <a:lstStyle/>
                    <a:p>
                      <a:pPr>
                        <a:lnSpc>
                          <a:spcPct val="107000"/>
                        </a:lnSpc>
                      </a:pPr>
                      <a:endParaRPr lang="da-DK" sz="1300">
                        <a:effectLst/>
                        <a:latin typeface="Calibri" panose="020F0502020204030204" pitchFamily="34" charset="0"/>
                        <a:cs typeface="Times New Roman" panose="02020603050405020304" pitchFamily="18" charset="0"/>
                      </a:endParaRPr>
                    </a:p>
                  </a:txBody>
                  <a:tcPr marL="31589" marR="31589" marT="15794" marB="15794"/>
                </a:tc>
                <a:tc>
                  <a:txBody>
                    <a:bodyPr/>
                    <a:lstStyle/>
                    <a:p>
                      <a:pPr>
                        <a:lnSpc>
                          <a:spcPct val="107000"/>
                        </a:lnSpc>
                      </a:pPr>
                      <a:endParaRPr lang="da-DK" sz="1300">
                        <a:effectLst/>
                        <a:latin typeface="Calibri" panose="020F0502020204030204" pitchFamily="34" charset="0"/>
                        <a:cs typeface="Times New Roman" panose="02020603050405020304" pitchFamily="18" charset="0"/>
                      </a:endParaRPr>
                    </a:p>
                  </a:txBody>
                  <a:tcPr marL="31589" marR="31589" marT="15794" marB="15794"/>
                </a:tc>
                <a:tc>
                  <a:txBody>
                    <a:bodyPr/>
                    <a:lstStyle/>
                    <a:p>
                      <a:pPr>
                        <a:lnSpc>
                          <a:spcPct val="107000"/>
                        </a:lnSpc>
                        <a:spcAft>
                          <a:spcPts val="800"/>
                        </a:spcAft>
                      </a:pPr>
                      <a:r>
                        <a:rPr lang="da-DK" sz="1100">
                          <a:effectLst/>
                        </a:rPr>
                        <a:t>Selvforsørgelses- og hjemrejseydelse eller overgangsydelse</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31589" marR="31589" marT="15794" marB="15794"/>
                </a:tc>
                <a:tc>
                  <a:txBody>
                    <a:bodyPr/>
                    <a:lstStyle/>
                    <a:p>
                      <a:pPr>
                        <a:lnSpc>
                          <a:spcPct val="107000"/>
                        </a:lnSpc>
                        <a:spcAft>
                          <a:spcPts val="800"/>
                        </a:spcAft>
                      </a:pPr>
                      <a:r>
                        <a:rPr lang="da-DK" sz="1100">
                          <a:effectLst/>
                        </a:rPr>
                        <a:t> </a:t>
                      </a:r>
                      <a:endParaRPr lang="da-DK" sz="13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84674724"/>
                  </a:ext>
                </a:extLst>
              </a:tr>
              <a:tr h="235879">
                <a:tc>
                  <a:txBody>
                    <a:bodyPr/>
                    <a:lstStyle/>
                    <a:p>
                      <a:pPr>
                        <a:lnSpc>
                          <a:spcPct val="107000"/>
                        </a:lnSpc>
                      </a:pPr>
                      <a:endParaRPr lang="da-DK" sz="1300">
                        <a:effectLst/>
                        <a:latin typeface="Calibri" panose="020F0502020204030204" pitchFamily="34" charset="0"/>
                        <a:cs typeface="Times New Roman" panose="02020603050405020304" pitchFamily="18" charset="0"/>
                      </a:endParaRPr>
                    </a:p>
                  </a:txBody>
                  <a:tcPr marL="31589" marR="31589" marT="15794" marB="15794"/>
                </a:tc>
                <a:tc>
                  <a:txBody>
                    <a:bodyPr/>
                    <a:lstStyle/>
                    <a:p>
                      <a:pPr>
                        <a:lnSpc>
                          <a:spcPct val="107000"/>
                        </a:lnSpc>
                      </a:pPr>
                      <a:endParaRPr lang="da-DK" sz="1300">
                        <a:effectLst/>
                        <a:latin typeface="Calibri" panose="020F0502020204030204" pitchFamily="34" charset="0"/>
                        <a:cs typeface="Times New Roman" panose="02020603050405020304" pitchFamily="18" charset="0"/>
                      </a:endParaRPr>
                    </a:p>
                  </a:txBody>
                  <a:tcPr marL="31589" marR="31589" marT="15794" marB="15794"/>
                </a:tc>
                <a:tc>
                  <a:txBody>
                    <a:bodyPr/>
                    <a:lstStyle/>
                    <a:p>
                      <a:pPr>
                        <a:lnSpc>
                          <a:spcPct val="107000"/>
                        </a:lnSpc>
                      </a:pPr>
                      <a:endParaRPr lang="da-DK" sz="1300">
                        <a:effectLst/>
                        <a:latin typeface="Calibri" panose="020F0502020204030204" pitchFamily="34" charset="0"/>
                        <a:cs typeface="Times New Roman" panose="02020603050405020304" pitchFamily="18" charset="0"/>
                      </a:endParaRPr>
                    </a:p>
                  </a:txBody>
                  <a:tcPr marL="31589" marR="31589" marT="15794" marB="15794"/>
                </a:tc>
                <a:tc>
                  <a:txBody>
                    <a:bodyPr/>
                    <a:lstStyle/>
                    <a:p>
                      <a:pPr>
                        <a:lnSpc>
                          <a:spcPct val="107000"/>
                        </a:lnSpc>
                        <a:spcAft>
                          <a:spcPts val="800"/>
                        </a:spcAft>
                      </a:pPr>
                      <a:r>
                        <a:rPr lang="da-DK" sz="1100">
                          <a:effectLst/>
                        </a:rPr>
                        <a:t>Plejevederlag og pasningsorlov</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31589" marR="31589" marT="15794" marB="15794"/>
                </a:tc>
                <a:tc>
                  <a:txBody>
                    <a:bodyPr/>
                    <a:lstStyle/>
                    <a:p>
                      <a:pPr>
                        <a:lnSpc>
                          <a:spcPct val="107000"/>
                        </a:lnSpc>
                        <a:spcAft>
                          <a:spcPts val="800"/>
                        </a:spcAft>
                      </a:pPr>
                      <a:r>
                        <a:rPr lang="da-DK" sz="1100">
                          <a:effectLst/>
                        </a:rPr>
                        <a:t> </a:t>
                      </a:r>
                      <a:endParaRPr lang="da-DK" sz="13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801002638"/>
                  </a:ext>
                </a:extLst>
              </a:tr>
              <a:tr h="235879">
                <a:tc>
                  <a:txBody>
                    <a:bodyPr/>
                    <a:lstStyle/>
                    <a:p>
                      <a:pPr>
                        <a:lnSpc>
                          <a:spcPct val="107000"/>
                        </a:lnSpc>
                      </a:pPr>
                      <a:endParaRPr lang="da-DK" sz="400">
                        <a:effectLst/>
                        <a:latin typeface="Calibri" panose="020F0502020204030204" pitchFamily="34" charset="0"/>
                        <a:cs typeface="Times New Roman" panose="02020603050405020304" pitchFamily="18" charset="0"/>
                      </a:endParaRPr>
                    </a:p>
                  </a:txBody>
                  <a:tcPr marL="31589" marR="31589" marT="15794" marB="15794"/>
                </a:tc>
                <a:tc>
                  <a:txBody>
                    <a:bodyPr/>
                    <a:lstStyle/>
                    <a:p>
                      <a:pPr>
                        <a:lnSpc>
                          <a:spcPct val="107000"/>
                        </a:lnSpc>
                      </a:pPr>
                      <a:endParaRPr lang="da-DK" sz="400">
                        <a:effectLst/>
                        <a:latin typeface="Calibri" panose="020F0502020204030204" pitchFamily="34" charset="0"/>
                        <a:cs typeface="Times New Roman" panose="02020603050405020304" pitchFamily="18" charset="0"/>
                      </a:endParaRPr>
                    </a:p>
                  </a:txBody>
                  <a:tcPr marL="31589" marR="31589" marT="15794" marB="15794"/>
                </a:tc>
                <a:tc>
                  <a:txBody>
                    <a:bodyPr/>
                    <a:lstStyle/>
                    <a:p>
                      <a:pPr>
                        <a:lnSpc>
                          <a:spcPct val="107000"/>
                        </a:lnSpc>
                      </a:pPr>
                      <a:endParaRPr lang="da-DK" sz="400">
                        <a:effectLst/>
                        <a:latin typeface="Calibri" panose="020F0502020204030204" pitchFamily="34" charset="0"/>
                        <a:cs typeface="Times New Roman" panose="02020603050405020304" pitchFamily="18" charset="0"/>
                      </a:endParaRPr>
                    </a:p>
                  </a:txBody>
                  <a:tcPr marL="31589" marR="31589" marT="15794" marB="15794"/>
                </a:tc>
                <a:tc>
                  <a:txBody>
                    <a:bodyPr/>
                    <a:lstStyle/>
                    <a:p>
                      <a:pPr>
                        <a:lnSpc>
                          <a:spcPct val="107000"/>
                        </a:lnSpc>
                        <a:spcAft>
                          <a:spcPts val="800"/>
                        </a:spcAft>
                      </a:pPr>
                      <a:r>
                        <a:rPr lang="da-DK" sz="1100">
                          <a:effectLst/>
                        </a:rPr>
                        <a:t>Kommunalvalg</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31589" marR="31589" marT="15794" marB="15794"/>
                </a:tc>
                <a:tc>
                  <a:txBody>
                    <a:bodyPr/>
                    <a:lstStyle/>
                    <a:p>
                      <a:pPr>
                        <a:lnSpc>
                          <a:spcPct val="107000"/>
                        </a:lnSpc>
                        <a:spcAft>
                          <a:spcPts val="800"/>
                        </a:spcAft>
                      </a:pPr>
                      <a:r>
                        <a:rPr lang="da-DK" sz="300">
                          <a:effectLst/>
                        </a:rPr>
                        <a:t> </a:t>
                      </a:r>
                      <a:endParaRPr lang="da-DK" sz="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01662675"/>
                  </a:ext>
                </a:extLst>
              </a:tr>
            </a:tbl>
          </a:graphicData>
        </a:graphic>
      </p:graphicFrame>
    </p:spTree>
    <p:extLst>
      <p:ext uri="{BB962C8B-B14F-4D97-AF65-F5344CB8AC3E}">
        <p14:creationId xmlns:p14="http://schemas.microsoft.com/office/powerpoint/2010/main" val="9292478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ladsholder til indhold 3">
            <a:extLst>
              <a:ext uri="{FF2B5EF4-FFF2-40B4-BE49-F238E27FC236}">
                <a16:creationId xmlns:a16="http://schemas.microsoft.com/office/drawing/2014/main" id="{1355DD63-9061-4DD2-97B4-048DD0997670}"/>
              </a:ext>
            </a:extLst>
          </p:cNvPr>
          <p:cNvPicPr>
            <a:picLocks noChangeAspect="1"/>
          </p:cNvPicPr>
          <p:nvPr/>
        </p:nvPicPr>
        <p:blipFill>
          <a:blip r:embed="rId3"/>
          <a:stretch>
            <a:fillRect/>
          </a:stretch>
        </p:blipFill>
        <p:spPr>
          <a:xfrm>
            <a:off x="261360" y="2579839"/>
            <a:ext cx="1585897" cy="1006989"/>
          </a:xfrm>
          <a:prstGeom prst="rect">
            <a:avLst/>
          </a:prstGeom>
        </p:spPr>
      </p:pic>
      <p:pic>
        <p:nvPicPr>
          <p:cNvPr id="3" name="Grafik 2" descr="Gruppe kontur">
            <a:extLst>
              <a:ext uri="{FF2B5EF4-FFF2-40B4-BE49-F238E27FC236}">
                <a16:creationId xmlns:a16="http://schemas.microsoft.com/office/drawing/2014/main" id="{6CB636EC-0CA5-4482-932C-C196310DE95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71586" y="1512163"/>
            <a:ext cx="1206737" cy="1206737"/>
          </a:xfrm>
          <a:prstGeom prst="rect">
            <a:avLst/>
          </a:prstGeom>
        </p:spPr>
      </p:pic>
      <p:cxnSp>
        <p:nvCxnSpPr>
          <p:cNvPr id="5" name="Lige pilforbindelse 4">
            <a:extLst>
              <a:ext uri="{FF2B5EF4-FFF2-40B4-BE49-F238E27FC236}">
                <a16:creationId xmlns:a16="http://schemas.microsoft.com/office/drawing/2014/main" id="{C3AE5C71-3650-417B-965D-57825DE7A95F}"/>
              </a:ext>
            </a:extLst>
          </p:cNvPr>
          <p:cNvCxnSpPr>
            <a:cxnSpLocks/>
          </p:cNvCxnSpPr>
          <p:nvPr/>
        </p:nvCxnSpPr>
        <p:spPr>
          <a:xfrm>
            <a:off x="1847257" y="6400800"/>
            <a:ext cx="980236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8" name="Grafik 7" descr="Ur med massiv udfyldning">
            <a:extLst>
              <a:ext uri="{FF2B5EF4-FFF2-40B4-BE49-F238E27FC236}">
                <a16:creationId xmlns:a16="http://schemas.microsoft.com/office/drawing/2014/main" id="{5979F26A-F12E-4991-BFB5-9B62383422D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36719" y="5943600"/>
            <a:ext cx="914400" cy="914400"/>
          </a:xfrm>
          <a:prstGeom prst="rect">
            <a:avLst/>
          </a:prstGeom>
        </p:spPr>
      </p:pic>
      <p:pic>
        <p:nvPicPr>
          <p:cNvPr id="15" name="Billede 14">
            <a:extLst>
              <a:ext uri="{FF2B5EF4-FFF2-40B4-BE49-F238E27FC236}">
                <a16:creationId xmlns:a16="http://schemas.microsoft.com/office/drawing/2014/main" id="{4EC33676-FFCD-41BA-9D34-D6EF18C57CBF}"/>
              </a:ext>
            </a:extLst>
          </p:cNvPr>
          <p:cNvPicPr>
            <a:picLocks noChangeAspect="1"/>
          </p:cNvPicPr>
          <p:nvPr/>
        </p:nvPicPr>
        <p:blipFill rotWithShape="1">
          <a:blip r:embed="rId8">
            <a:extLst>
              <a:ext uri="{28A0092B-C50C-407E-A947-70E740481C1C}">
                <a14:useLocalDpi xmlns:a14="http://schemas.microsoft.com/office/drawing/2010/main" val="0"/>
              </a:ext>
            </a:extLst>
          </a:blip>
          <a:srcRect l="30766" r="27933"/>
          <a:stretch/>
        </p:blipFill>
        <p:spPr>
          <a:xfrm>
            <a:off x="476763" y="4817757"/>
            <a:ext cx="1042299" cy="1184909"/>
          </a:xfrm>
          <a:prstGeom prst="rect">
            <a:avLst/>
          </a:prstGeom>
        </p:spPr>
      </p:pic>
      <p:sp>
        <p:nvSpPr>
          <p:cNvPr id="17" name="Rektangel 16">
            <a:extLst>
              <a:ext uri="{FF2B5EF4-FFF2-40B4-BE49-F238E27FC236}">
                <a16:creationId xmlns:a16="http://schemas.microsoft.com/office/drawing/2014/main" id="{843584AC-D8B6-45E0-B16A-17428F84AACB}"/>
              </a:ext>
            </a:extLst>
          </p:cNvPr>
          <p:cNvSpPr/>
          <p:nvPr/>
        </p:nvSpPr>
        <p:spPr>
          <a:xfrm>
            <a:off x="2089778" y="5223506"/>
            <a:ext cx="9802369" cy="618732"/>
          </a:xfrm>
          <a:prstGeom prst="rect">
            <a:avLst/>
          </a:prstGeom>
          <a:solidFill>
            <a:srgbClr val="02718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latin typeface="Arial" panose="020B0604020202020204" pitchFamily="34" charset="0"/>
                <a:cs typeface="Arial" panose="020B0604020202020204" pitchFamily="34" charset="0"/>
              </a:rPr>
              <a:t>Chatbotten er altid tilgængelig på en omkostningseffektiv måde med øjeblikkelige svar </a:t>
            </a:r>
          </a:p>
        </p:txBody>
      </p:sp>
      <p:sp>
        <p:nvSpPr>
          <p:cNvPr id="19" name="Tekstfelt 18">
            <a:extLst>
              <a:ext uri="{FF2B5EF4-FFF2-40B4-BE49-F238E27FC236}">
                <a16:creationId xmlns:a16="http://schemas.microsoft.com/office/drawing/2014/main" id="{806C0E41-80A5-4EA7-B37E-7A1F0D6C6EF2}"/>
              </a:ext>
            </a:extLst>
          </p:cNvPr>
          <p:cNvSpPr txBox="1"/>
          <p:nvPr/>
        </p:nvSpPr>
        <p:spPr>
          <a:xfrm>
            <a:off x="371586" y="439896"/>
            <a:ext cx="11380442" cy="646331"/>
          </a:xfrm>
          <a:prstGeom prst="rect">
            <a:avLst/>
          </a:prstGeom>
          <a:noFill/>
        </p:spPr>
        <p:txBody>
          <a:bodyPr wrap="square">
            <a:spAutoFit/>
          </a:bodyPr>
          <a:lstStyle/>
          <a:p>
            <a:pPr marL="0" indent="0">
              <a:buNone/>
            </a:pPr>
            <a:r>
              <a:rPr lang="en-US" sz="3600" b="1" dirty="0">
                <a:latin typeface="Arial" panose="020B0604020202020204" pitchFamily="34" charset="0"/>
                <a:cs typeface="Arial" panose="020B0604020202020204" pitchFamily="34" charset="0"/>
              </a:rPr>
              <a:t>MUNI er </a:t>
            </a:r>
            <a:r>
              <a:rPr lang="en-US" sz="3600" b="1" dirty="0" err="1">
                <a:latin typeface="Arial" panose="020B0604020202020204" pitchFamily="34" charset="0"/>
                <a:cs typeface="Arial" panose="020B0604020202020204" pitchFamily="34" charset="0"/>
              </a:rPr>
              <a:t>tilgængelig</a:t>
            </a:r>
            <a:r>
              <a:rPr lang="en-US" sz="3600" b="1" dirty="0">
                <a:latin typeface="Arial" panose="020B0604020202020204" pitchFamily="34" charset="0"/>
                <a:cs typeface="Arial" panose="020B0604020202020204" pitchFamily="34" charset="0"/>
              </a:rPr>
              <a:t> 24/7 </a:t>
            </a:r>
            <a:r>
              <a:rPr lang="en-US" sz="3600" b="1" dirty="0" err="1">
                <a:latin typeface="Arial" panose="020B0604020202020204" pitchFamily="34" charset="0"/>
                <a:cs typeface="Arial" panose="020B0604020202020204" pitchFamily="34" charset="0"/>
              </a:rPr>
              <a:t>til</a:t>
            </a:r>
            <a:r>
              <a:rPr lang="en-US" sz="3600" b="1" dirty="0">
                <a:latin typeface="Arial" panose="020B0604020202020204" pitchFamily="34" charset="0"/>
                <a:cs typeface="Arial" panose="020B0604020202020204" pitchFamily="34" charset="0"/>
              </a:rPr>
              <a:t> at </a:t>
            </a:r>
            <a:r>
              <a:rPr lang="en-US" sz="3600" b="1" dirty="0" err="1">
                <a:latin typeface="Arial" panose="020B0604020202020204" pitchFamily="34" charset="0"/>
                <a:cs typeface="Arial" panose="020B0604020202020204" pitchFamily="34" charset="0"/>
              </a:rPr>
              <a:t>besvare</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spørgsmål</a:t>
            </a:r>
            <a:endParaRPr lang="en-US" sz="3600" b="1" dirty="0">
              <a:latin typeface="Arial" panose="020B0604020202020204" pitchFamily="34" charset="0"/>
              <a:cs typeface="Arial" panose="020B0604020202020204" pitchFamily="34" charset="0"/>
            </a:endParaRPr>
          </a:p>
        </p:txBody>
      </p:sp>
      <p:sp>
        <p:nvSpPr>
          <p:cNvPr id="11" name="Rektangel 10">
            <a:extLst>
              <a:ext uri="{FF2B5EF4-FFF2-40B4-BE49-F238E27FC236}">
                <a16:creationId xmlns:a16="http://schemas.microsoft.com/office/drawing/2014/main" id="{B4BFF93C-5A5D-407E-8D28-BFDE1435E390}"/>
              </a:ext>
            </a:extLst>
          </p:cNvPr>
          <p:cNvSpPr/>
          <p:nvPr/>
        </p:nvSpPr>
        <p:spPr>
          <a:xfrm>
            <a:off x="3855701" y="2859786"/>
            <a:ext cx="5785477" cy="727042"/>
          </a:xfrm>
          <a:prstGeom prst="rect">
            <a:avLst/>
          </a:prstGeom>
          <a:solidFill>
            <a:srgbClr val="02718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600" dirty="0">
                <a:latin typeface="Arial" panose="020B0604020202020204" pitchFamily="34" charset="0"/>
                <a:cs typeface="Arial" panose="020B0604020202020204" pitchFamily="34" charset="0"/>
              </a:rPr>
              <a:t>Den Digitale Hotline er åben for opkald 60 timer om ugen</a:t>
            </a:r>
          </a:p>
        </p:txBody>
      </p:sp>
      <p:sp>
        <p:nvSpPr>
          <p:cNvPr id="13" name="Rektangel 12">
            <a:extLst>
              <a:ext uri="{FF2B5EF4-FFF2-40B4-BE49-F238E27FC236}">
                <a16:creationId xmlns:a16="http://schemas.microsoft.com/office/drawing/2014/main" id="{546BBB23-4EB7-4825-8347-1930A075C044}"/>
              </a:ext>
            </a:extLst>
          </p:cNvPr>
          <p:cNvSpPr/>
          <p:nvPr/>
        </p:nvSpPr>
        <p:spPr>
          <a:xfrm>
            <a:off x="2089778" y="1797557"/>
            <a:ext cx="9802369" cy="618732"/>
          </a:xfrm>
          <a:prstGeom prst="rect">
            <a:avLst/>
          </a:prstGeom>
          <a:solidFill>
            <a:srgbClr val="02718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600" dirty="0">
                <a:latin typeface="Arial" panose="020B0604020202020204" pitchFamily="34" charset="0"/>
                <a:cs typeface="Arial" panose="020B0604020202020204" pitchFamily="34" charset="0"/>
              </a:rPr>
              <a:t>Kommunernes borgere har spørgsmål hver eneste dag – alle ugens dage – alle tider på døgnet </a:t>
            </a:r>
          </a:p>
        </p:txBody>
      </p:sp>
      <p:sp>
        <p:nvSpPr>
          <p:cNvPr id="2" name="Rektangel 1">
            <a:extLst>
              <a:ext uri="{FF2B5EF4-FFF2-40B4-BE49-F238E27FC236}">
                <a16:creationId xmlns:a16="http://schemas.microsoft.com/office/drawing/2014/main" id="{18DDBCCF-4DC0-9053-D285-209E831641DB}"/>
              </a:ext>
            </a:extLst>
          </p:cNvPr>
          <p:cNvSpPr/>
          <p:nvPr/>
        </p:nvSpPr>
        <p:spPr>
          <a:xfrm>
            <a:off x="5203734" y="3993901"/>
            <a:ext cx="2627635" cy="727042"/>
          </a:xfrm>
          <a:prstGeom prst="rect">
            <a:avLst/>
          </a:prstGeom>
          <a:solidFill>
            <a:srgbClr val="02718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600" dirty="0">
                <a:latin typeface="Arial" panose="020B0604020202020204" pitchFamily="34" charset="0"/>
                <a:cs typeface="Arial" panose="020B0604020202020204" pitchFamily="34" charset="0"/>
              </a:rPr>
              <a:t>Kommunerne har gennemsnitlig åbningstid på 20 timer</a:t>
            </a:r>
          </a:p>
        </p:txBody>
      </p:sp>
      <p:pic>
        <p:nvPicPr>
          <p:cNvPr id="1026" name="Picture 2">
            <a:extLst>
              <a:ext uri="{FF2B5EF4-FFF2-40B4-BE49-F238E27FC236}">
                <a16:creationId xmlns:a16="http://schemas.microsoft.com/office/drawing/2014/main" id="{8DD694D2-1882-AB1B-AB82-FB891D20F60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8057" y="3921027"/>
            <a:ext cx="793794" cy="8727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72964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 name="Picture 2" descr="Kommuner i Danmark - Wikipedia, den frie encyklopædi">
            <a:extLst>
              <a:ext uri="{FF2B5EF4-FFF2-40B4-BE49-F238E27FC236}">
                <a16:creationId xmlns:a16="http://schemas.microsoft.com/office/drawing/2014/main" id="{4CF0A206-0C1B-46F6-A901-5DABA178C1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0877" y="0"/>
            <a:ext cx="5897291" cy="6974076"/>
          </a:xfrm>
          <a:prstGeom prst="rect">
            <a:avLst/>
          </a:prstGeom>
          <a:noFill/>
          <a:extLst>
            <a:ext uri="{909E8E84-426E-40DD-AFC4-6F175D3DCCD1}">
              <a14:hiddenFill xmlns:a14="http://schemas.microsoft.com/office/drawing/2010/main">
                <a:solidFill>
                  <a:srgbClr val="FFFFFF"/>
                </a:solidFill>
              </a14:hiddenFill>
            </a:ext>
          </a:extLst>
        </p:spPr>
      </p:pic>
      <p:pic>
        <p:nvPicPr>
          <p:cNvPr id="3" name="Billede 2">
            <a:extLst>
              <a:ext uri="{FF2B5EF4-FFF2-40B4-BE49-F238E27FC236}">
                <a16:creationId xmlns:a16="http://schemas.microsoft.com/office/drawing/2014/main" id="{4798407D-60DB-40DD-8ED9-F9E71A0FEC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23288" y="798724"/>
            <a:ext cx="205983" cy="290713"/>
          </a:xfrm>
          <a:prstGeom prst="rect">
            <a:avLst/>
          </a:prstGeom>
        </p:spPr>
      </p:pic>
      <p:pic>
        <p:nvPicPr>
          <p:cNvPr id="61" name="Billede 60">
            <a:extLst>
              <a:ext uri="{FF2B5EF4-FFF2-40B4-BE49-F238E27FC236}">
                <a16:creationId xmlns:a16="http://schemas.microsoft.com/office/drawing/2014/main" id="{0AA1A53E-9C78-43E7-A8DE-4B0F1B4B62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24483" y="563855"/>
            <a:ext cx="205983" cy="290713"/>
          </a:xfrm>
          <a:prstGeom prst="rect">
            <a:avLst/>
          </a:prstGeom>
        </p:spPr>
      </p:pic>
      <p:pic>
        <p:nvPicPr>
          <p:cNvPr id="65" name="Billede 64">
            <a:extLst>
              <a:ext uri="{FF2B5EF4-FFF2-40B4-BE49-F238E27FC236}">
                <a16:creationId xmlns:a16="http://schemas.microsoft.com/office/drawing/2014/main" id="{AAB51BC7-45D6-4C8F-B9CC-49C928668C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64613" y="3727419"/>
            <a:ext cx="205983" cy="290713"/>
          </a:xfrm>
          <a:prstGeom prst="rect">
            <a:avLst/>
          </a:prstGeom>
        </p:spPr>
      </p:pic>
      <p:pic>
        <p:nvPicPr>
          <p:cNvPr id="66" name="Billede 65">
            <a:extLst>
              <a:ext uri="{FF2B5EF4-FFF2-40B4-BE49-F238E27FC236}">
                <a16:creationId xmlns:a16="http://schemas.microsoft.com/office/drawing/2014/main" id="{F46FCE55-8C7B-4983-8391-E613476BF2B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7069" y="3078549"/>
            <a:ext cx="205983" cy="290713"/>
          </a:xfrm>
          <a:prstGeom prst="rect">
            <a:avLst/>
          </a:prstGeom>
        </p:spPr>
      </p:pic>
      <p:pic>
        <p:nvPicPr>
          <p:cNvPr id="67" name="Billede 66">
            <a:extLst>
              <a:ext uri="{FF2B5EF4-FFF2-40B4-BE49-F238E27FC236}">
                <a16:creationId xmlns:a16="http://schemas.microsoft.com/office/drawing/2014/main" id="{11B308BE-11D4-4C49-B123-395FDE977F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93008" y="4123488"/>
            <a:ext cx="205983" cy="290713"/>
          </a:xfrm>
          <a:prstGeom prst="rect">
            <a:avLst/>
          </a:prstGeom>
        </p:spPr>
      </p:pic>
      <p:pic>
        <p:nvPicPr>
          <p:cNvPr id="68" name="Billede 67">
            <a:extLst>
              <a:ext uri="{FF2B5EF4-FFF2-40B4-BE49-F238E27FC236}">
                <a16:creationId xmlns:a16="http://schemas.microsoft.com/office/drawing/2014/main" id="{736C11CB-406B-4C56-AA3A-BAC27A42F2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27892" y="1147726"/>
            <a:ext cx="205983" cy="290713"/>
          </a:xfrm>
          <a:prstGeom prst="rect">
            <a:avLst/>
          </a:prstGeom>
        </p:spPr>
      </p:pic>
      <p:pic>
        <p:nvPicPr>
          <p:cNvPr id="69" name="Billede 68">
            <a:extLst>
              <a:ext uri="{FF2B5EF4-FFF2-40B4-BE49-F238E27FC236}">
                <a16:creationId xmlns:a16="http://schemas.microsoft.com/office/drawing/2014/main" id="{4D5BF5C3-1AC1-4577-9146-CBE60A0102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29522" y="3082042"/>
            <a:ext cx="205983" cy="290713"/>
          </a:xfrm>
          <a:prstGeom prst="rect">
            <a:avLst/>
          </a:prstGeom>
        </p:spPr>
      </p:pic>
      <p:pic>
        <p:nvPicPr>
          <p:cNvPr id="70" name="Billede 69">
            <a:extLst>
              <a:ext uri="{FF2B5EF4-FFF2-40B4-BE49-F238E27FC236}">
                <a16:creationId xmlns:a16="http://schemas.microsoft.com/office/drawing/2014/main" id="{90145341-26BF-4B47-A2CD-A742352CFA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55754" y="3429000"/>
            <a:ext cx="205983" cy="290713"/>
          </a:xfrm>
          <a:prstGeom prst="rect">
            <a:avLst/>
          </a:prstGeom>
        </p:spPr>
      </p:pic>
      <p:pic>
        <p:nvPicPr>
          <p:cNvPr id="71" name="Billede 70">
            <a:extLst>
              <a:ext uri="{FF2B5EF4-FFF2-40B4-BE49-F238E27FC236}">
                <a16:creationId xmlns:a16="http://schemas.microsoft.com/office/drawing/2014/main" id="{43AAE360-1DD7-498E-8FD2-CC03ECD2E5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45450" y="1496728"/>
            <a:ext cx="205983" cy="290713"/>
          </a:xfrm>
          <a:prstGeom prst="rect">
            <a:avLst/>
          </a:prstGeom>
        </p:spPr>
      </p:pic>
      <p:pic>
        <p:nvPicPr>
          <p:cNvPr id="72" name="Billede 71">
            <a:extLst>
              <a:ext uri="{FF2B5EF4-FFF2-40B4-BE49-F238E27FC236}">
                <a16:creationId xmlns:a16="http://schemas.microsoft.com/office/drawing/2014/main" id="{74BC3081-10EA-46CC-9448-AB2E6C638F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59386" y="4164539"/>
            <a:ext cx="205983" cy="290713"/>
          </a:xfrm>
          <a:prstGeom prst="rect">
            <a:avLst/>
          </a:prstGeom>
        </p:spPr>
      </p:pic>
      <p:pic>
        <p:nvPicPr>
          <p:cNvPr id="73" name="Billede 72">
            <a:extLst>
              <a:ext uri="{FF2B5EF4-FFF2-40B4-BE49-F238E27FC236}">
                <a16:creationId xmlns:a16="http://schemas.microsoft.com/office/drawing/2014/main" id="{13E9D14B-C285-4EBB-A327-65FA4AA2E9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51058" y="3727418"/>
            <a:ext cx="205983" cy="290713"/>
          </a:xfrm>
          <a:prstGeom prst="rect">
            <a:avLst/>
          </a:prstGeom>
        </p:spPr>
      </p:pic>
      <p:pic>
        <p:nvPicPr>
          <p:cNvPr id="74" name="Billede 73">
            <a:extLst>
              <a:ext uri="{FF2B5EF4-FFF2-40B4-BE49-F238E27FC236}">
                <a16:creationId xmlns:a16="http://schemas.microsoft.com/office/drawing/2014/main" id="{C30D337D-3BF8-44A0-A774-BAC66AD2A9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18500" y="4219922"/>
            <a:ext cx="205983" cy="290713"/>
          </a:xfrm>
          <a:prstGeom prst="rect">
            <a:avLst/>
          </a:prstGeom>
        </p:spPr>
      </p:pic>
      <p:pic>
        <p:nvPicPr>
          <p:cNvPr id="75" name="Billede 74">
            <a:extLst>
              <a:ext uri="{FF2B5EF4-FFF2-40B4-BE49-F238E27FC236}">
                <a16:creationId xmlns:a16="http://schemas.microsoft.com/office/drawing/2014/main" id="{B8CF8412-5637-463F-ACD9-EDBA9BC313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55677" y="3944689"/>
            <a:ext cx="205983" cy="290713"/>
          </a:xfrm>
          <a:prstGeom prst="rect">
            <a:avLst/>
          </a:prstGeom>
        </p:spPr>
      </p:pic>
      <p:pic>
        <p:nvPicPr>
          <p:cNvPr id="76" name="Billede 75">
            <a:extLst>
              <a:ext uri="{FF2B5EF4-FFF2-40B4-BE49-F238E27FC236}">
                <a16:creationId xmlns:a16="http://schemas.microsoft.com/office/drawing/2014/main" id="{BF63E4B1-AF94-4A12-9A8C-24C01FC24E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02305" y="3341681"/>
            <a:ext cx="205983" cy="290713"/>
          </a:xfrm>
          <a:prstGeom prst="rect">
            <a:avLst/>
          </a:prstGeom>
        </p:spPr>
      </p:pic>
      <p:pic>
        <p:nvPicPr>
          <p:cNvPr id="77" name="Billede 76">
            <a:extLst>
              <a:ext uri="{FF2B5EF4-FFF2-40B4-BE49-F238E27FC236}">
                <a16:creationId xmlns:a16="http://schemas.microsoft.com/office/drawing/2014/main" id="{B418A336-1CB8-4C19-9444-0C6D370FFF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63622" y="2997695"/>
            <a:ext cx="205983" cy="290713"/>
          </a:xfrm>
          <a:prstGeom prst="rect">
            <a:avLst/>
          </a:prstGeom>
        </p:spPr>
      </p:pic>
      <p:pic>
        <p:nvPicPr>
          <p:cNvPr id="78" name="Billede 77">
            <a:extLst>
              <a:ext uri="{FF2B5EF4-FFF2-40B4-BE49-F238E27FC236}">
                <a16:creationId xmlns:a16="http://schemas.microsoft.com/office/drawing/2014/main" id="{F95F68BC-93DE-42AF-ADC1-3251A928976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69605" y="2672342"/>
            <a:ext cx="205983" cy="290713"/>
          </a:xfrm>
          <a:prstGeom prst="rect">
            <a:avLst/>
          </a:prstGeom>
        </p:spPr>
      </p:pic>
      <p:pic>
        <p:nvPicPr>
          <p:cNvPr id="79" name="Billede 78">
            <a:extLst>
              <a:ext uri="{FF2B5EF4-FFF2-40B4-BE49-F238E27FC236}">
                <a16:creationId xmlns:a16="http://schemas.microsoft.com/office/drawing/2014/main" id="{E2349EBF-D478-46C7-B306-03966E9088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93580" y="2711337"/>
            <a:ext cx="205983" cy="290713"/>
          </a:xfrm>
          <a:prstGeom prst="rect">
            <a:avLst/>
          </a:prstGeom>
        </p:spPr>
      </p:pic>
      <p:pic>
        <p:nvPicPr>
          <p:cNvPr id="80" name="Billede 79">
            <a:extLst>
              <a:ext uri="{FF2B5EF4-FFF2-40B4-BE49-F238E27FC236}">
                <a16:creationId xmlns:a16="http://schemas.microsoft.com/office/drawing/2014/main" id="{EA430125-1481-416E-8955-99E363D40E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68995" y="4367921"/>
            <a:ext cx="205983" cy="290713"/>
          </a:xfrm>
          <a:prstGeom prst="rect">
            <a:avLst/>
          </a:prstGeom>
        </p:spPr>
      </p:pic>
      <p:pic>
        <p:nvPicPr>
          <p:cNvPr id="81" name="Billede 80">
            <a:extLst>
              <a:ext uri="{FF2B5EF4-FFF2-40B4-BE49-F238E27FC236}">
                <a16:creationId xmlns:a16="http://schemas.microsoft.com/office/drawing/2014/main" id="{54E9918E-F826-4F3C-8992-16B84BC441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6322" y="2052856"/>
            <a:ext cx="205983" cy="290713"/>
          </a:xfrm>
          <a:prstGeom prst="rect">
            <a:avLst/>
          </a:prstGeom>
        </p:spPr>
      </p:pic>
      <p:pic>
        <p:nvPicPr>
          <p:cNvPr id="82" name="Billede 81">
            <a:extLst>
              <a:ext uri="{FF2B5EF4-FFF2-40B4-BE49-F238E27FC236}">
                <a16:creationId xmlns:a16="http://schemas.microsoft.com/office/drawing/2014/main" id="{4F837BAD-4AB4-48F5-87E6-96C0197F8F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27229" y="3582062"/>
            <a:ext cx="205983" cy="290713"/>
          </a:xfrm>
          <a:prstGeom prst="rect">
            <a:avLst/>
          </a:prstGeom>
        </p:spPr>
      </p:pic>
      <p:pic>
        <p:nvPicPr>
          <p:cNvPr id="83" name="Billede 82">
            <a:extLst>
              <a:ext uri="{FF2B5EF4-FFF2-40B4-BE49-F238E27FC236}">
                <a16:creationId xmlns:a16="http://schemas.microsoft.com/office/drawing/2014/main" id="{18CF42C4-E948-415F-AD6E-E06331B369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6613" y="3749589"/>
            <a:ext cx="205983" cy="290713"/>
          </a:xfrm>
          <a:prstGeom prst="rect">
            <a:avLst/>
          </a:prstGeom>
        </p:spPr>
      </p:pic>
      <p:pic>
        <p:nvPicPr>
          <p:cNvPr id="84" name="Billede 83">
            <a:extLst>
              <a:ext uri="{FF2B5EF4-FFF2-40B4-BE49-F238E27FC236}">
                <a16:creationId xmlns:a16="http://schemas.microsoft.com/office/drawing/2014/main" id="{E57FFF43-3970-4A67-B2E6-797B49A737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30466" y="3820348"/>
            <a:ext cx="205983" cy="290713"/>
          </a:xfrm>
          <a:prstGeom prst="rect">
            <a:avLst/>
          </a:prstGeom>
        </p:spPr>
      </p:pic>
      <p:pic>
        <p:nvPicPr>
          <p:cNvPr id="85" name="Billede 84">
            <a:extLst>
              <a:ext uri="{FF2B5EF4-FFF2-40B4-BE49-F238E27FC236}">
                <a16:creationId xmlns:a16="http://schemas.microsoft.com/office/drawing/2014/main" id="{56A50188-AF34-4107-BBE2-D176D2A941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73571" y="3607374"/>
            <a:ext cx="205983" cy="290713"/>
          </a:xfrm>
          <a:prstGeom prst="rect">
            <a:avLst/>
          </a:prstGeom>
        </p:spPr>
      </p:pic>
      <p:pic>
        <p:nvPicPr>
          <p:cNvPr id="86" name="Billede 85">
            <a:extLst>
              <a:ext uri="{FF2B5EF4-FFF2-40B4-BE49-F238E27FC236}">
                <a16:creationId xmlns:a16="http://schemas.microsoft.com/office/drawing/2014/main" id="{34140141-BAAA-4A77-92BB-F149ABEDD4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73455" y="3299618"/>
            <a:ext cx="205983" cy="290713"/>
          </a:xfrm>
          <a:prstGeom prst="rect">
            <a:avLst/>
          </a:prstGeom>
        </p:spPr>
      </p:pic>
      <p:pic>
        <p:nvPicPr>
          <p:cNvPr id="87" name="Billede 86">
            <a:extLst>
              <a:ext uri="{FF2B5EF4-FFF2-40B4-BE49-F238E27FC236}">
                <a16:creationId xmlns:a16="http://schemas.microsoft.com/office/drawing/2014/main" id="{E811D088-8514-4FE1-BFF0-06DEFE0906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46846" y="2787836"/>
            <a:ext cx="205983" cy="290713"/>
          </a:xfrm>
          <a:prstGeom prst="rect">
            <a:avLst/>
          </a:prstGeom>
        </p:spPr>
      </p:pic>
      <p:pic>
        <p:nvPicPr>
          <p:cNvPr id="88" name="Billede 87">
            <a:extLst>
              <a:ext uri="{FF2B5EF4-FFF2-40B4-BE49-F238E27FC236}">
                <a16:creationId xmlns:a16="http://schemas.microsoft.com/office/drawing/2014/main" id="{74371C2D-2CFD-4F46-B881-22AACEA134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22871" y="2685720"/>
            <a:ext cx="205983" cy="290713"/>
          </a:xfrm>
          <a:prstGeom prst="rect">
            <a:avLst/>
          </a:prstGeom>
        </p:spPr>
      </p:pic>
      <p:pic>
        <p:nvPicPr>
          <p:cNvPr id="89" name="Billede 88">
            <a:extLst>
              <a:ext uri="{FF2B5EF4-FFF2-40B4-BE49-F238E27FC236}">
                <a16:creationId xmlns:a16="http://schemas.microsoft.com/office/drawing/2014/main" id="{2311EB69-1BA5-44C0-BDD6-554BCEBBC1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37753" y="1351371"/>
            <a:ext cx="205983" cy="290713"/>
          </a:xfrm>
          <a:prstGeom prst="rect">
            <a:avLst/>
          </a:prstGeom>
        </p:spPr>
      </p:pic>
      <p:pic>
        <p:nvPicPr>
          <p:cNvPr id="90" name="Billede 89">
            <a:extLst>
              <a:ext uri="{FF2B5EF4-FFF2-40B4-BE49-F238E27FC236}">
                <a16:creationId xmlns:a16="http://schemas.microsoft.com/office/drawing/2014/main" id="{9F83E512-0953-4C41-B0B8-0E7C887AB9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6612" y="1787909"/>
            <a:ext cx="205983" cy="290713"/>
          </a:xfrm>
          <a:prstGeom prst="rect">
            <a:avLst/>
          </a:prstGeom>
        </p:spPr>
      </p:pic>
      <p:pic>
        <p:nvPicPr>
          <p:cNvPr id="91" name="Billede 90">
            <a:extLst>
              <a:ext uri="{FF2B5EF4-FFF2-40B4-BE49-F238E27FC236}">
                <a16:creationId xmlns:a16="http://schemas.microsoft.com/office/drawing/2014/main" id="{A6F8CB8A-83E8-4E24-9895-5FBEF0A72A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8906" y="2685720"/>
            <a:ext cx="205983" cy="290713"/>
          </a:xfrm>
          <a:prstGeom prst="rect">
            <a:avLst/>
          </a:prstGeom>
        </p:spPr>
      </p:pic>
      <p:pic>
        <p:nvPicPr>
          <p:cNvPr id="92" name="Billede 91">
            <a:extLst>
              <a:ext uri="{FF2B5EF4-FFF2-40B4-BE49-F238E27FC236}">
                <a16:creationId xmlns:a16="http://schemas.microsoft.com/office/drawing/2014/main" id="{A7B5CCFC-B582-4E83-96D1-29560CA97D8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4122" y="1002369"/>
            <a:ext cx="205983" cy="290713"/>
          </a:xfrm>
          <a:prstGeom prst="rect">
            <a:avLst/>
          </a:prstGeom>
        </p:spPr>
      </p:pic>
      <p:pic>
        <p:nvPicPr>
          <p:cNvPr id="93" name="Billede 92">
            <a:extLst>
              <a:ext uri="{FF2B5EF4-FFF2-40B4-BE49-F238E27FC236}">
                <a16:creationId xmlns:a16="http://schemas.microsoft.com/office/drawing/2014/main" id="{2A49EB02-410D-4F92-99A4-7C23C10E42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48496" y="4090045"/>
            <a:ext cx="205983" cy="290713"/>
          </a:xfrm>
          <a:prstGeom prst="rect">
            <a:avLst/>
          </a:prstGeom>
        </p:spPr>
      </p:pic>
      <p:pic>
        <p:nvPicPr>
          <p:cNvPr id="94" name="Billede 93">
            <a:extLst>
              <a:ext uri="{FF2B5EF4-FFF2-40B4-BE49-F238E27FC236}">
                <a16:creationId xmlns:a16="http://schemas.microsoft.com/office/drawing/2014/main" id="{14CE7B9D-D3D0-41E4-82FF-57321B847FD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76562" y="2275951"/>
            <a:ext cx="205983" cy="290713"/>
          </a:xfrm>
          <a:prstGeom prst="rect">
            <a:avLst/>
          </a:prstGeom>
        </p:spPr>
      </p:pic>
      <p:pic>
        <p:nvPicPr>
          <p:cNvPr id="95" name="Billede 94">
            <a:extLst>
              <a:ext uri="{FF2B5EF4-FFF2-40B4-BE49-F238E27FC236}">
                <a16:creationId xmlns:a16="http://schemas.microsoft.com/office/drawing/2014/main" id="{31E87088-99D1-4D9D-84B5-B3F672E6803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79438" y="1952175"/>
            <a:ext cx="205983" cy="290713"/>
          </a:xfrm>
          <a:prstGeom prst="rect">
            <a:avLst/>
          </a:prstGeom>
        </p:spPr>
      </p:pic>
      <p:pic>
        <p:nvPicPr>
          <p:cNvPr id="96" name="Billede 95">
            <a:extLst>
              <a:ext uri="{FF2B5EF4-FFF2-40B4-BE49-F238E27FC236}">
                <a16:creationId xmlns:a16="http://schemas.microsoft.com/office/drawing/2014/main" id="{C0603F80-65C5-452D-A79E-6A11044084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5999" y="4415251"/>
            <a:ext cx="205983" cy="290713"/>
          </a:xfrm>
          <a:prstGeom prst="rect">
            <a:avLst/>
          </a:prstGeom>
        </p:spPr>
      </p:pic>
      <p:pic>
        <p:nvPicPr>
          <p:cNvPr id="97" name="Billede 96">
            <a:extLst>
              <a:ext uri="{FF2B5EF4-FFF2-40B4-BE49-F238E27FC236}">
                <a16:creationId xmlns:a16="http://schemas.microsoft.com/office/drawing/2014/main" id="{9FBE1E2D-59E5-407C-8EAE-4B75E45699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8780" y="2389323"/>
            <a:ext cx="205983" cy="290713"/>
          </a:xfrm>
          <a:prstGeom prst="rect">
            <a:avLst/>
          </a:prstGeom>
        </p:spPr>
      </p:pic>
      <p:pic>
        <p:nvPicPr>
          <p:cNvPr id="98" name="Billede 97">
            <a:extLst>
              <a:ext uri="{FF2B5EF4-FFF2-40B4-BE49-F238E27FC236}">
                <a16:creationId xmlns:a16="http://schemas.microsoft.com/office/drawing/2014/main" id="{70945DB5-AEF2-41C1-B598-E80198C6FEF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91588" y="1985968"/>
            <a:ext cx="205983" cy="290713"/>
          </a:xfrm>
          <a:prstGeom prst="rect">
            <a:avLst/>
          </a:prstGeom>
        </p:spPr>
      </p:pic>
      <p:sp>
        <p:nvSpPr>
          <p:cNvPr id="102" name="Tekstfelt 101">
            <a:extLst>
              <a:ext uri="{FF2B5EF4-FFF2-40B4-BE49-F238E27FC236}">
                <a16:creationId xmlns:a16="http://schemas.microsoft.com/office/drawing/2014/main" id="{5DF97B7A-9204-4E4D-84E4-F59CE717161F}"/>
              </a:ext>
            </a:extLst>
          </p:cNvPr>
          <p:cNvSpPr txBox="1"/>
          <p:nvPr/>
        </p:nvSpPr>
        <p:spPr>
          <a:xfrm>
            <a:off x="8117080" y="1972106"/>
            <a:ext cx="3845660" cy="193899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a-DK" sz="4000" b="1">
                <a:latin typeface="Arial" panose="020B0604020202020204" pitchFamily="34" charset="0"/>
                <a:cs typeface="Arial" panose="020B0604020202020204" pitchFamily="34" charset="0"/>
              </a:rPr>
              <a:t>DDH Chatbot</a:t>
            </a:r>
          </a:p>
          <a:p>
            <a:pPr marL="0" marR="0" lvl="0" indent="0" algn="l" defTabSz="457200" rtl="0" eaLnBrk="1" fontAlgn="auto" latinLnBrk="0" hangingPunct="1">
              <a:lnSpc>
                <a:spcPct val="100000"/>
              </a:lnSpc>
              <a:spcBef>
                <a:spcPts val="0"/>
              </a:spcBef>
              <a:spcAft>
                <a:spcPts val="0"/>
              </a:spcAft>
              <a:buClrTx/>
              <a:buSzTx/>
              <a:buFontTx/>
              <a:buNone/>
              <a:tabLst/>
              <a:defRPr/>
            </a:pPr>
            <a:r>
              <a:rPr lang="da-DK" sz="4000" b="1">
                <a:latin typeface="Arial" panose="020B0604020202020204" pitchFamily="34" charset="0"/>
                <a:cs typeface="Arial" panose="020B0604020202020204" pitchFamily="34" charset="0"/>
              </a:rPr>
              <a:t>i drift i 37</a:t>
            </a:r>
            <a:r>
              <a:rPr kumimoji="0" lang="da-DK" sz="4000" b="1" i="0" u="none" strike="noStrike" kern="1200" cap="none" spc="0" normalizeH="0" baseline="0" noProof="0">
                <a:ln>
                  <a:noFill/>
                </a:ln>
                <a:effectLst/>
                <a:uLnTx/>
                <a:uFillTx/>
                <a:latin typeface="Arial" panose="020B0604020202020204" pitchFamily="34" charset="0"/>
                <a:cs typeface="Arial" panose="020B0604020202020204" pitchFamily="34" charset="0"/>
              </a:rPr>
              <a:t> kommuner </a:t>
            </a:r>
          </a:p>
        </p:txBody>
      </p:sp>
      <p:cxnSp>
        <p:nvCxnSpPr>
          <p:cNvPr id="40" name="Lige forbindelse 39">
            <a:extLst>
              <a:ext uri="{FF2B5EF4-FFF2-40B4-BE49-F238E27FC236}">
                <a16:creationId xmlns:a16="http://schemas.microsoft.com/office/drawing/2014/main" id="{2363D1AB-EA70-4FF4-9E70-9826DE525BA5}"/>
              </a:ext>
            </a:extLst>
          </p:cNvPr>
          <p:cNvCxnSpPr>
            <a:cxnSpLocks/>
          </p:cNvCxnSpPr>
          <p:nvPr/>
        </p:nvCxnSpPr>
        <p:spPr>
          <a:xfrm>
            <a:off x="8117080" y="4040302"/>
            <a:ext cx="3708000"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4945539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2718F"/>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EE57D7-5FA8-4654-BDD8-F5D4040514E2}"/>
              </a:ext>
            </a:extLst>
          </p:cNvPr>
          <p:cNvSpPr>
            <a:spLocks noGrp="1"/>
          </p:cNvSpPr>
          <p:nvPr>
            <p:ph type="ctrTitle"/>
          </p:nvPr>
        </p:nvSpPr>
        <p:spPr>
          <a:xfrm>
            <a:off x="1524000" y="1471154"/>
            <a:ext cx="9144000" cy="2387600"/>
          </a:xfrm>
        </p:spPr>
        <p:txBody>
          <a:bodyPr/>
          <a:lstStyle/>
          <a:p>
            <a:r>
              <a:rPr lang="da-DK" b="1" dirty="0">
                <a:solidFill>
                  <a:schemeClr val="bg1"/>
                </a:solidFill>
                <a:latin typeface="Arial" panose="020B0604020202020204" pitchFamily="34" charset="0"/>
                <a:cs typeface="Arial" panose="020B0604020202020204" pitchFamily="34" charset="0"/>
              </a:rPr>
              <a:t>Bliv Chatbot Klar</a:t>
            </a:r>
          </a:p>
        </p:txBody>
      </p:sp>
    </p:spTree>
    <p:extLst>
      <p:ext uri="{BB962C8B-B14F-4D97-AF65-F5344CB8AC3E}">
        <p14:creationId xmlns:p14="http://schemas.microsoft.com/office/powerpoint/2010/main" val="4607305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ktangel 27">
            <a:extLst>
              <a:ext uri="{FF2B5EF4-FFF2-40B4-BE49-F238E27FC236}">
                <a16:creationId xmlns:a16="http://schemas.microsoft.com/office/drawing/2014/main" id="{05A4EC41-2956-4957-90BF-3B64310730DE}"/>
              </a:ext>
            </a:extLst>
          </p:cNvPr>
          <p:cNvSpPr/>
          <p:nvPr/>
        </p:nvSpPr>
        <p:spPr>
          <a:xfrm>
            <a:off x="10611282" y="1964488"/>
            <a:ext cx="1438961" cy="2916965"/>
          </a:xfrm>
          <a:prstGeom prst="rect">
            <a:avLst/>
          </a:prstGeom>
          <a:solidFill>
            <a:srgbClr val="02718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600" dirty="0">
                <a:solidFill>
                  <a:schemeClr val="bg1"/>
                </a:solidFill>
              </a:rPr>
              <a:t>Implementer Chatbotten på hjemmesiden med scripts. Nu er Chatbotten klar til borgerne</a:t>
            </a:r>
          </a:p>
        </p:txBody>
      </p:sp>
      <p:sp>
        <p:nvSpPr>
          <p:cNvPr id="24" name="Rektangel 23">
            <a:extLst>
              <a:ext uri="{FF2B5EF4-FFF2-40B4-BE49-F238E27FC236}">
                <a16:creationId xmlns:a16="http://schemas.microsoft.com/office/drawing/2014/main" id="{A10D6FDC-9229-46C4-A4D7-1B181D831FD1}"/>
              </a:ext>
            </a:extLst>
          </p:cNvPr>
          <p:cNvSpPr/>
          <p:nvPr/>
        </p:nvSpPr>
        <p:spPr>
          <a:xfrm>
            <a:off x="3394812" y="4869097"/>
            <a:ext cx="1438960" cy="1300293"/>
          </a:xfrm>
          <a:prstGeom prst="rect">
            <a:avLst/>
          </a:prstGeom>
          <a:solidFill>
            <a:srgbClr val="02718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600" dirty="0">
                <a:solidFill>
                  <a:schemeClr val="bg1"/>
                </a:solidFill>
              </a:rPr>
              <a:t>Få kommunen oprettet i Chatbotten af IBM</a:t>
            </a:r>
          </a:p>
        </p:txBody>
      </p:sp>
      <p:sp>
        <p:nvSpPr>
          <p:cNvPr id="25" name="Rektangel 24">
            <a:extLst>
              <a:ext uri="{FF2B5EF4-FFF2-40B4-BE49-F238E27FC236}">
                <a16:creationId xmlns:a16="http://schemas.microsoft.com/office/drawing/2014/main" id="{601D81C8-A611-4706-92A6-83CDF6207BDB}"/>
              </a:ext>
            </a:extLst>
          </p:cNvPr>
          <p:cNvSpPr/>
          <p:nvPr/>
        </p:nvSpPr>
        <p:spPr>
          <a:xfrm>
            <a:off x="5069407" y="4881453"/>
            <a:ext cx="1798960" cy="1287937"/>
          </a:xfrm>
          <a:prstGeom prst="rect">
            <a:avLst/>
          </a:prstGeom>
          <a:solidFill>
            <a:srgbClr val="02718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600" dirty="0">
                <a:solidFill>
                  <a:schemeClr val="bg1"/>
                </a:solidFill>
              </a:rPr>
              <a:t>Tilsender introduktions materiale og hjemmeside-analyse</a:t>
            </a:r>
          </a:p>
        </p:txBody>
      </p:sp>
      <p:sp>
        <p:nvSpPr>
          <p:cNvPr id="8" name="Rektangel 7">
            <a:extLst>
              <a:ext uri="{FF2B5EF4-FFF2-40B4-BE49-F238E27FC236}">
                <a16:creationId xmlns:a16="http://schemas.microsoft.com/office/drawing/2014/main" id="{3D058F84-296E-4919-ADCD-D5B60F14B1E1}"/>
              </a:ext>
            </a:extLst>
          </p:cNvPr>
          <p:cNvSpPr/>
          <p:nvPr/>
        </p:nvSpPr>
        <p:spPr>
          <a:xfrm>
            <a:off x="224033" y="1953731"/>
            <a:ext cx="1251080" cy="130029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600" dirty="0">
                <a:solidFill>
                  <a:schemeClr val="tx1"/>
                </a:solidFill>
              </a:rPr>
              <a:t>Installations-</a:t>
            </a:r>
          </a:p>
          <a:p>
            <a:pPr algn="ctr"/>
            <a:r>
              <a:rPr lang="da-DK" sz="1600" dirty="0">
                <a:solidFill>
                  <a:schemeClr val="tx1"/>
                </a:solidFill>
              </a:rPr>
              <a:t>ansvarlig</a:t>
            </a:r>
          </a:p>
        </p:txBody>
      </p:sp>
      <p:sp>
        <p:nvSpPr>
          <p:cNvPr id="9" name="Rektangel 8">
            <a:extLst>
              <a:ext uri="{FF2B5EF4-FFF2-40B4-BE49-F238E27FC236}">
                <a16:creationId xmlns:a16="http://schemas.microsoft.com/office/drawing/2014/main" id="{A1708F3A-E854-4869-AB29-F97BCA986B9B}"/>
              </a:ext>
            </a:extLst>
          </p:cNvPr>
          <p:cNvSpPr/>
          <p:nvPr/>
        </p:nvSpPr>
        <p:spPr>
          <a:xfrm>
            <a:off x="224033" y="3419042"/>
            <a:ext cx="1251080" cy="130029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600" dirty="0">
                <a:solidFill>
                  <a:schemeClr val="tx1"/>
                </a:solidFill>
              </a:rPr>
              <a:t>Chatbot Superbruger</a:t>
            </a:r>
          </a:p>
        </p:txBody>
      </p:sp>
      <p:sp>
        <p:nvSpPr>
          <p:cNvPr id="10" name="Rektangel 9">
            <a:extLst>
              <a:ext uri="{FF2B5EF4-FFF2-40B4-BE49-F238E27FC236}">
                <a16:creationId xmlns:a16="http://schemas.microsoft.com/office/drawing/2014/main" id="{5F5CE01B-6811-47D6-B872-C23B1E58D4F9}"/>
              </a:ext>
            </a:extLst>
          </p:cNvPr>
          <p:cNvSpPr/>
          <p:nvPr/>
        </p:nvSpPr>
        <p:spPr>
          <a:xfrm>
            <a:off x="224033" y="4881453"/>
            <a:ext cx="1251080" cy="130029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600" dirty="0">
                <a:solidFill>
                  <a:schemeClr val="tx1"/>
                </a:solidFill>
              </a:rPr>
              <a:t>DDH Chatbot Teamet</a:t>
            </a:r>
          </a:p>
        </p:txBody>
      </p:sp>
      <p:sp>
        <p:nvSpPr>
          <p:cNvPr id="11" name="Rektangel 10">
            <a:extLst>
              <a:ext uri="{FF2B5EF4-FFF2-40B4-BE49-F238E27FC236}">
                <a16:creationId xmlns:a16="http://schemas.microsoft.com/office/drawing/2014/main" id="{36A87CE5-6695-41FF-B514-78ED9F5EDEF3}"/>
              </a:ext>
            </a:extLst>
          </p:cNvPr>
          <p:cNvSpPr/>
          <p:nvPr/>
        </p:nvSpPr>
        <p:spPr>
          <a:xfrm>
            <a:off x="3394812" y="3438624"/>
            <a:ext cx="1438960" cy="1273879"/>
          </a:xfrm>
          <a:prstGeom prst="rect">
            <a:avLst/>
          </a:prstGeom>
          <a:solidFill>
            <a:srgbClr val="02718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600" dirty="0">
                <a:solidFill>
                  <a:schemeClr val="bg1"/>
                </a:solidFill>
              </a:rPr>
              <a:t>Vælger Layout til Chatbotten og lokal organisering </a:t>
            </a:r>
          </a:p>
        </p:txBody>
      </p:sp>
      <p:sp>
        <p:nvSpPr>
          <p:cNvPr id="12" name="Rektangel 11">
            <a:extLst>
              <a:ext uri="{FF2B5EF4-FFF2-40B4-BE49-F238E27FC236}">
                <a16:creationId xmlns:a16="http://schemas.microsoft.com/office/drawing/2014/main" id="{D3ECA329-4039-4EBB-84D7-27F2CE408848}"/>
              </a:ext>
            </a:extLst>
          </p:cNvPr>
          <p:cNvSpPr/>
          <p:nvPr/>
        </p:nvSpPr>
        <p:spPr>
          <a:xfrm>
            <a:off x="4956494" y="503850"/>
            <a:ext cx="5601122" cy="1140664"/>
          </a:xfrm>
          <a:prstGeom prst="rect">
            <a:avLst/>
          </a:prstGeom>
          <a:solidFill>
            <a:srgbClr val="02718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600" dirty="0">
                <a:solidFill>
                  <a:schemeClr val="bg1"/>
                </a:solidFill>
              </a:rPr>
              <a:t>Gennemgang af guides på selvbetjening.nu</a:t>
            </a:r>
          </a:p>
        </p:txBody>
      </p:sp>
      <p:sp>
        <p:nvSpPr>
          <p:cNvPr id="14" name="Rektangel 13">
            <a:extLst>
              <a:ext uri="{FF2B5EF4-FFF2-40B4-BE49-F238E27FC236}">
                <a16:creationId xmlns:a16="http://schemas.microsoft.com/office/drawing/2014/main" id="{D9CB7F51-9419-4982-85FD-E23763A9DA3A}"/>
              </a:ext>
            </a:extLst>
          </p:cNvPr>
          <p:cNvSpPr/>
          <p:nvPr/>
        </p:nvSpPr>
        <p:spPr>
          <a:xfrm>
            <a:off x="7252622" y="1854824"/>
            <a:ext cx="1561245" cy="2853007"/>
          </a:xfrm>
          <a:prstGeom prst="rect">
            <a:avLst/>
          </a:prstGeom>
          <a:solidFill>
            <a:srgbClr val="02718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600" dirty="0">
                <a:solidFill>
                  <a:schemeClr val="bg1"/>
                </a:solidFill>
              </a:rPr>
              <a:t>Gennemgå test link og godkend Chatbot til go-live</a:t>
            </a:r>
          </a:p>
        </p:txBody>
      </p:sp>
      <p:sp>
        <p:nvSpPr>
          <p:cNvPr id="16" name="Rektangel 15">
            <a:extLst>
              <a:ext uri="{FF2B5EF4-FFF2-40B4-BE49-F238E27FC236}">
                <a16:creationId xmlns:a16="http://schemas.microsoft.com/office/drawing/2014/main" id="{FD8CC32B-C820-484B-A928-6184CBBFD182}"/>
              </a:ext>
            </a:extLst>
          </p:cNvPr>
          <p:cNvSpPr/>
          <p:nvPr/>
        </p:nvSpPr>
        <p:spPr>
          <a:xfrm>
            <a:off x="224033" y="485359"/>
            <a:ext cx="1251080" cy="130029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600" dirty="0">
                <a:solidFill>
                  <a:schemeClr val="tx1"/>
                </a:solidFill>
              </a:rPr>
              <a:t>Kvalitets-</a:t>
            </a:r>
          </a:p>
          <a:p>
            <a:pPr algn="ctr"/>
            <a:r>
              <a:rPr lang="da-DK" sz="1600" dirty="0">
                <a:solidFill>
                  <a:schemeClr val="tx1"/>
                </a:solidFill>
              </a:rPr>
              <a:t>koordinator</a:t>
            </a:r>
          </a:p>
        </p:txBody>
      </p:sp>
      <p:sp>
        <p:nvSpPr>
          <p:cNvPr id="17" name="Rektangel 16">
            <a:extLst>
              <a:ext uri="{FF2B5EF4-FFF2-40B4-BE49-F238E27FC236}">
                <a16:creationId xmlns:a16="http://schemas.microsoft.com/office/drawing/2014/main" id="{4499730E-712D-4D15-8D11-58814A8D9DBB}"/>
              </a:ext>
            </a:extLst>
          </p:cNvPr>
          <p:cNvSpPr/>
          <p:nvPr/>
        </p:nvSpPr>
        <p:spPr>
          <a:xfrm>
            <a:off x="7252623" y="4895512"/>
            <a:ext cx="1561245" cy="1273878"/>
          </a:xfrm>
          <a:prstGeom prst="rect">
            <a:avLst/>
          </a:prstGeom>
          <a:solidFill>
            <a:srgbClr val="02718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600" dirty="0">
                <a:solidFill>
                  <a:schemeClr val="bg1"/>
                </a:solidFill>
              </a:rPr>
              <a:t>Sender link til Chatbotten og administrationsmodul</a:t>
            </a:r>
          </a:p>
        </p:txBody>
      </p:sp>
      <p:sp>
        <p:nvSpPr>
          <p:cNvPr id="32" name="Rektangel 31">
            <a:hlinkClick r:id="rId2"/>
            <a:extLst>
              <a:ext uri="{FF2B5EF4-FFF2-40B4-BE49-F238E27FC236}">
                <a16:creationId xmlns:a16="http://schemas.microsoft.com/office/drawing/2014/main" id="{5E03BB67-BFB2-4376-8B19-DB1FDEF472EE}"/>
              </a:ext>
            </a:extLst>
          </p:cNvPr>
          <p:cNvSpPr/>
          <p:nvPr/>
        </p:nvSpPr>
        <p:spPr>
          <a:xfrm>
            <a:off x="1612336" y="4881453"/>
            <a:ext cx="1551873" cy="1300293"/>
          </a:xfrm>
          <a:prstGeom prst="rect">
            <a:avLst/>
          </a:prstGeom>
          <a:solidFill>
            <a:srgbClr val="02718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600" dirty="0">
                <a:solidFill>
                  <a:schemeClr val="bg1"/>
                </a:solidFill>
              </a:rPr>
              <a:t>Deler Samarbejds-aftale og Databehandler-aftale</a:t>
            </a:r>
          </a:p>
        </p:txBody>
      </p:sp>
      <p:sp>
        <p:nvSpPr>
          <p:cNvPr id="33" name="Ellipse 32">
            <a:extLst>
              <a:ext uri="{FF2B5EF4-FFF2-40B4-BE49-F238E27FC236}">
                <a16:creationId xmlns:a16="http://schemas.microsoft.com/office/drawing/2014/main" id="{BFA51136-1020-4F46-98A4-7A2B7669E264}"/>
              </a:ext>
            </a:extLst>
          </p:cNvPr>
          <p:cNvSpPr/>
          <p:nvPr/>
        </p:nvSpPr>
        <p:spPr>
          <a:xfrm>
            <a:off x="3161622" y="3263887"/>
            <a:ext cx="360000" cy="360000"/>
          </a:xfrm>
          <a:prstGeom prst="ellipse">
            <a:avLst/>
          </a:prstGeom>
          <a:solidFill>
            <a:srgbClr val="02718F"/>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da-DK" dirty="0">
                <a:solidFill>
                  <a:schemeClr val="bg1"/>
                </a:solidFill>
              </a:rPr>
              <a:t>2</a:t>
            </a:r>
          </a:p>
        </p:txBody>
      </p:sp>
      <p:sp>
        <p:nvSpPr>
          <p:cNvPr id="34" name="Ellipse 33">
            <a:extLst>
              <a:ext uri="{FF2B5EF4-FFF2-40B4-BE49-F238E27FC236}">
                <a16:creationId xmlns:a16="http://schemas.microsoft.com/office/drawing/2014/main" id="{32C0ACB6-C71F-450A-9545-7BBB3CF11739}"/>
              </a:ext>
            </a:extLst>
          </p:cNvPr>
          <p:cNvSpPr/>
          <p:nvPr/>
        </p:nvSpPr>
        <p:spPr>
          <a:xfrm>
            <a:off x="3210179" y="4746796"/>
            <a:ext cx="360000" cy="360000"/>
          </a:xfrm>
          <a:prstGeom prst="ellipse">
            <a:avLst/>
          </a:prstGeom>
          <a:solidFill>
            <a:srgbClr val="02718F"/>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da-DK" dirty="0">
                <a:solidFill>
                  <a:schemeClr val="bg1"/>
                </a:solidFill>
              </a:rPr>
              <a:t>3</a:t>
            </a:r>
          </a:p>
        </p:txBody>
      </p:sp>
      <p:sp>
        <p:nvSpPr>
          <p:cNvPr id="35" name="Ellipse 34">
            <a:extLst>
              <a:ext uri="{FF2B5EF4-FFF2-40B4-BE49-F238E27FC236}">
                <a16:creationId xmlns:a16="http://schemas.microsoft.com/office/drawing/2014/main" id="{E1E831A3-1DBD-4514-B9A4-8F2D7F50BCE5}"/>
              </a:ext>
            </a:extLst>
          </p:cNvPr>
          <p:cNvSpPr/>
          <p:nvPr/>
        </p:nvSpPr>
        <p:spPr>
          <a:xfrm>
            <a:off x="1487141" y="4757237"/>
            <a:ext cx="360000" cy="360000"/>
          </a:xfrm>
          <a:prstGeom prst="ellipse">
            <a:avLst/>
          </a:prstGeom>
          <a:solidFill>
            <a:srgbClr val="02718F"/>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da-DK" dirty="0"/>
              <a:t>1</a:t>
            </a:r>
          </a:p>
        </p:txBody>
      </p:sp>
      <p:sp>
        <p:nvSpPr>
          <p:cNvPr id="36" name="Ellipse 35">
            <a:extLst>
              <a:ext uri="{FF2B5EF4-FFF2-40B4-BE49-F238E27FC236}">
                <a16:creationId xmlns:a16="http://schemas.microsoft.com/office/drawing/2014/main" id="{8A94CC7A-8D8F-42CD-A73D-9FC29B04CD15}"/>
              </a:ext>
            </a:extLst>
          </p:cNvPr>
          <p:cNvSpPr/>
          <p:nvPr/>
        </p:nvSpPr>
        <p:spPr>
          <a:xfrm>
            <a:off x="4956494" y="4757237"/>
            <a:ext cx="360000" cy="360000"/>
          </a:xfrm>
          <a:prstGeom prst="ellipse">
            <a:avLst/>
          </a:prstGeom>
          <a:solidFill>
            <a:srgbClr val="02718F"/>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da-DK" dirty="0">
                <a:solidFill>
                  <a:schemeClr val="bg1"/>
                </a:solidFill>
              </a:rPr>
              <a:t>4</a:t>
            </a:r>
          </a:p>
        </p:txBody>
      </p:sp>
      <p:sp>
        <p:nvSpPr>
          <p:cNvPr id="37" name="Ellipse 36">
            <a:extLst>
              <a:ext uri="{FF2B5EF4-FFF2-40B4-BE49-F238E27FC236}">
                <a16:creationId xmlns:a16="http://schemas.microsoft.com/office/drawing/2014/main" id="{F700C231-4FCA-4141-A2FE-F8E015EB4187}"/>
              </a:ext>
            </a:extLst>
          </p:cNvPr>
          <p:cNvSpPr/>
          <p:nvPr/>
        </p:nvSpPr>
        <p:spPr>
          <a:xfrm>
            <a:off x="10390764" y="396951"/>
            <a:ext cx="360000" cy="360000"/>
          </a:xfrm>
          <a:prstGeom prst="ellipse">
            <a:avLst/>
          </a:prstGeom>
          <a:solidFill>
            <a:srgbClr val="02718F"/>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da-DK" dirty="0">
                <a:solidFill>
                  <a:schemeClr val="bg1"/>
                </a:solidFill>
              </a:rPr>
              <a:t>7</a:t>
            </a:r>
          </a:p>
        </p:txBody>
      </p:sp>
      <p:sp>
        <p:nvSpPr>
          <p:cNvPr id="39" name="Ellipse 38">
            <a:extLst>
              <a:ext uri="{FF2B5EF4-FFF2-40B4-BE49-F238E27FC236}">
                <a16:creationId xmlns:a16="http://schemas.microsoft.com/office/drawing/2014/main" id="{F1E7E040-DEC4-4928-9936-39FE80B4729F}"/>
              </a:ext>
            </a:extLst>
          </p:cNvPr>
          <p:cNvSpPr/>
          <p:nvPr/>
        </p:nvSpPr>
        <p:spPr>
          <a:xfrm>
            <a:off x="10418961" y="1722380"/>
            <a:ext cx="331803" cy="360000"/>
          </a:xfrm>
          <a:prstGeom prst="ellipse">
            <a:avLst/>
          </a:prstGeom>
          <a:solidFill>
            <a:srgbClr val="02718F"/>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da-DK" dirty="0">
                <a:solidFill>
                  <a:schemeClr val="bg1"/>
                </a:solidFill>
              </a:rPr>
              <a:t>8</a:t>
            </a:r>
          </a:p>
        </p:txBody>
      </p:sp>
      <p:sp>
        <p:nvSpPr>
          <p:cNvPr id="40" name="Ellipse 39">
            <a:extLst>
              <a:ext uri="{FF2B5EF4-FFF2-40B4-BE49-F238E27FC236}">
                <a16:creationId xmlns:a16="http://schemas.microsoft.com/office/drawing/2014/main" id="{05B47AA8-6ACC-417C-BB2E-CF85667C3D01}"/>
              </a:ext>
            </a:extLst>
          </p:cNvPr>
          <p:cNvSpPr/>
          <p:nvPr/>
        </p:nvSpPr>
        <p:spPr>
          <a:xfrm>
            <a:off x="7060688" y="4746796"/>
            <a:ext cx="360000" cy="360000"/>
          </a:xfrm>
          <a:prstGeom prst="ellipse">
            <a:avLst/>
          </a:prstGeom>
          <a:solidFill>
            <a:srgbClr val="02718F"/>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da-DK" dirty="0">
                <a:solidFill>
                  <a:schemeClr val="bg1"/>
                </a:solidFill>
              </a:rPr>
              <a:t>5</a:t>
            </a:r>
          </a:p>
        </p:txBody>
      </p:sp>
      <p:sp>
        <p:nvSpPr>
          <p:cNvPr id="41" name="Ellipse 40">
            <a:extLst>
              <a:ext uri="{FF2B5EF4-FFF2-40B4-BE49-F238E27FC236}">
                <a16:creationId xmlns:a16="http://schemas.microsoft.com/office/drawing/2014/main" id="{7A4462E4-AA04-44CA-834A-C1DFDB6369DF}"/>
              </a:ext>
            </a:extLst>
          </p:cNvPr>
          <p:cNvSpPr/>
          <p:nvPr/>
        </p:nvSpPr>
        <p:spPr>
          <a:xfrm>
            <a:off x="7084223" y="1712474"/>
            <a:ext cx="360000" cy="360000"/>
          </a:xfrm>
          <a:prstGeom prst="ellipse">
            <a:avLst/>
          </a:prstGeom>
          <a:solidFill>
            <a:srgbClr val="02718F"/>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da-DK" dirty="0">
                <a:solidFill>
                  <a:schemeClr val="bg1"/>
                </a:solidFill>
              </a:rPr>
              <a:t>6</a:t>
            </a:r>
          </a:p>
        </p:txBody>
      </p:sp>
    </p:spTree>
    <p:extLst>
      <p:ext uri="{BB962C8B-B14F-4D97-AF65-F5344CB8AC3E}">
        <p14:creationId xmlns:p14="http://schemas.microsoft.com/office/powerpoint/2010/main" val="5064675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46A26651-B9E8-4EC4-A4CF-3101D4458855}"/>
              </a:ext>
            </a:extLst>
          </p:cNvPr>
          <p:cNvSpPr>
            <a:spLocks noGrp="1"/>
          </p:cNvSpPr>
          <p:nvPr>
            <p:ph idx="1"/>
          </p:nvPr>
        </p:nvSpPr>
        <p:spPr>
          <a:xfrm>
            <a:off x="2539674" y="434528"/>
            <a:ext cx="5934389" cy="4117051"/>
          </a:xfrm>
        </p:spPr>
        <p:txBody>
          <a:bodyPr>
            <a:normAutofit fontScale="92500" lnSpcReduction="20000"/>
          </a:bodyPr>
          <a:lstStyle/>
          <a:p>
            <a:r>
              <a:rPr lang="da-DK" sz="2100" dirty="0">
                <a:latin typeface="Arial" panose="020B0604020202020204" pitchFamily="34" charset="0"/>
                <a:cs typeface="Arial" panose="020B0604020202020204" pitchFamily="34" charset="0"/>
              </a:rPr>
              <a:t>Chatbotten har som udgangspunkt et fælles udtryk for alle kommune som en smilende robot. Kommunerne kan dog ændre farven på Chatbotten samt angive hvilke font Chatbotten skal skrive med, så det matcher kommunens hjemmeside. Send font og farvekode til </a:t>
            </a:r>
            <a:r>
              <a:rPr lang="da-DK" sz="2100" dirty="0">
                <a:latin typeface="Arial" panose="020B0604020202020204" pitchFamily="34" charset="0"/>
                <a:cs typeface="Arial" panose="020B0604020202020204" pitchFamily="34" charset="0"/>
                <a:hlinkClick r:id="rId2"/>
              </a:rPr>
              <a:t>ribch@aarhus.dk</a:t>
            </a:r>
            <a:endParaRPr lang="da-DK" sz="2100" dirty="0">
              <a:latin typeface="Arial" panose="020B0604020202020204" pitchFamily="34" charset="0"/>
              <a:cs typeface="Arial" panose="020B0604020202020204" pitchFamily="34" charset="0"/>
            </a:endParaRPr>
          </a:p>
          <a:p>
            <a:pPr marL="0" indent="0">
              <a:buNone/>
            </a:pPr>
            <a:endParaRPr lang="da-DK" sz="2100" dirty="0">
              <a:latin typeface="Arial" panose="020B0604020202020204" pitchFamily="34" charset="0"/>
              <a:cs typeface="Arial" panose="020B0604020202020204" pitchFamily="34" charset="0"/>
            </a:endParaRPr>
          </a:p>
          <a:p>
            <a:r>
              <a:rPr lang="da-DK" sz="2100" dirty="0">
                <a:latin typeface="Arial" panose="020B0604020202020204" pitchFamily="34" charset="0"/>
                <a:cs typeface="Arial" panose="020B0604020202020204" pitchFamily="34" charset="0"/>
              </a:rPr>
              <a:t>Hvis kommunen ønsker at ændre designet af Chatbotten, så det matcher en eventuel lokal persona, så er dette en mulighed for ekstrabetaling </a:t>
            </a:r>
          </a:p>
          <a:p>
            <a:endParaRPr lang="da-DK" sz="2100" dirty="0">
              <a:latin typeface="Arial" panose="020B0604020202020204" pitchFamily="34" charset="0"/>
              <a:cs typeface="Arial" panose="020B0604020202020204" pitchFamily="34" charset="0"/>
            </a:endParaRPr>
          </a:p>
          <a:p>
            <a:r>
              <a:rPr lang="da-DK" sz="2100" dirty="0">
                <a:latin typeface="Arial" panose="020B0604020202020204" pitchFamily="34" charset="0"/>
                <a:cs typeface="Arial" panose="020B0604020202020204" pitchFamily="34" charset="0"/>
              </a:rPr>
              <a:t>En kommune kan vælge udvidet kommuneadgang til Chatbotten, hvis de ønsker det. En udvidet kommuneadgang giver kommunen mulighed for at udbygge lokale områder. Hvis kommunen ønsker dette, så ræk ud til Rikke på </a:t>
            </a:r>
            <a:r>
              <a:rPr lang="da-DK" sz="2100" dirty="0">
                <a:latin typeface="Arial" panose="020B0604020202020204" pitchFamily="34" charset="0"/>
                <a:cs typeface="Arial" panose="020B0604020202020204" pitchFamily="34" charset="0"/>
                <a:hlinkClick r:id="rId2"/>
              </a:rPr>
              <a:t>ribch@aarhus.dk</a:t>
            </a:r>
            <a:r>
              <a:rPr lang="da-DK" sz="2100" dirty="0">
                <a:latin typeface="Arial" panose="020B0604020202020204" pitchFamily="34" charset="0"/>
                <a:cs typeface="Arial" panose="020B0604020202020204" pitchFamily="34" charset="0"/>
              </a:rPr>
              <a:t> og vi kan tage en snak omkring dette.   </a:t>
            </a:r>
          </a:p>
          <a:p>
            <a:endParaRPr lang="da-DK" dirty="0"/>
          </a:p>
        </p:txBody>
      </p:sp>
      <p:pic>
        <p:nvPicPr>
          <p:cNvPr id="5" name="Billede 4">
            <a:extLst>
              <a:ext uri="{FF2B5EF4-FFF2-40B4-BE49-F238E27FC236}">
                <a16:creationId xmlns:a16="http://schemas.microsoft.com/office/drawing/2014/main" id="{AE2EEFF5-2C5D-40A6-AA3E-9550F55B4A77}"/>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9830" b="89806" l="37664" r="63191">
                        <a14:foregroundMark x1="38462" y1="37743" x2="38462" y2="37743"/>
                        <a14:foregroundMark x1="37664" y1="37743" x2="37664" y2="37743"/>
                        <a14:foregroundMark x1="48319" y1="64927" x2="48319" y2="64927"/>
                        <a14:foregroundMark x1="52707" y1="88228" x2="52707" y2="88228"/>
                      </a14:backgroundRemoval>
                    </a14:imgEffect>
                  </a14:imgLayer>
                </a14:imgProps>
              </a:ext>
              <a:ext uri="{28A0092B-C50C-407E-A947-70E740481C1C}">
                <a14:useLocalDpi xmlns:a14="http://schemas.microsoft.com/office/drawing/2010/main" val="0"/>
              </a:ext>
            </a:extLst>
          </a:blip>
          <a:srcRect l="36341" r="33815"/>
          <a:stretch/>
        </p:blipFill>
        <p:spPr>
          <a:xfrm>
            <a:off x="9052830" y="-176801"/>
            <a:ext cx="3139170" cy="4938422"/>
          </a:xfrm>
          <a:prstGeom prst="rect">
            <a:avLst/>
          </a:prstGeom>
        </p:spPr>
      </p:pic>
      <p:sp>
        <p:nvSpPr>
          <p:cNvPr id="8" name="Rektangel 7">
            <a:extLst>
              <a:ext uri="{FF2B5EF4-FFF2-40B4-BE49-F238E27FC236}">
                <a16:creationId xmlns:a16="http://schemas.microsoft.com/office/drawing/2014/main" id="{0D6108A8-8768-40B0-A944-2D5AD3133D40}"/>
              </a:ext>
            </a:extLst>
          </p:cNvPr>
          <p:cNvSpPr/>
          <p:nvPr/>
        </p:nvSpPr>
        <p:spPr>
          <a:xfrm>
            <a:off x="553898" y="434528"/>
            <a:ext cx="1438960" cy="1273879"/>
          </a:xfrm>
          <a:prstGeom prst="rect">
            <a:avLst/>
          </a:prstGeom>
          <a:solidFill>
            <a:srgbClr val="02718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600" dirty="0">
                <a:solidFill>
                  <a:schemeClr val="bg1"/>
                </a:solidFill>
              </a:rPr>
              <a:t>Vælger Layout til Chatbotten og lokal organisering</a:t>
            </a:r>
          </a:p>
        </p:txBody>
      </p:sp>
      <p:sp>
        <p:nvSpPr>
          <p:cNvPr id="9" name="Ellipse 8">
            <a:extLst>
              <a:ext uri="{FF2B5EF4-FFF2-40B4-BE49-F238E27FC236}">
                <a16:creationId xmlns:a16="http://schemas.microsoft.com/office/drawing/2014/main" id="{260511A0-2F23-4C4D-9C11-77B48CE7C476}"/>
              </a:ext>
            </a:extLst>
          </p:cNvPr>
          <p:cNvSpPr/>
          <p:nvPr/>
        </p:nvSpPr>
        <p:spPr>
          <a:xfrm>
            <a:off x="320708" y="259791"/>
            <a:ext cx="360000" cy="360000"/>
          </a:xfrm>
          <a:prstGeom prst="ellipse">
            <a:avLst/>
          </a:prstGeom>
          <a:solidFill>
            <a:srgbClr val="02718F"/>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da-DK" dirty="0">
                <a:solidFill>
                  <a:schemeClr val="bg1"/>
                </a:solidFill>
              </a:rPr>
              <a:t>2</a:t>
            </a:r>
          </a:p>
        </p:txBody>
      </p:sp>
    </p:spTree>
    <p:extLst>
      <p:ext uri="{BB962C8B-B14F-4D97-AF65-F5344CB8AC3E}">
        <p14:creationId xmlns:p14="http://schemas.microsoft.com/office/powerpoint/2010/main" val="1340925919"/>
      </p:ext>
    </p:extLst>
  </p:cSld>
  <p:clrMapOvr>
    <a:masterClrMapping/>
  </p:clrMapOvr>
</p:sld>
</file>

<file path=ppt/theme/theme1.xml><?xml version="1.0" encoding="utf-8"?>
<a:theme xmlns:a="http://schemas.openxmlformats.org/drawingml/2006/main" name="Office Theme">
  <a:themeElements>
    <a:clrScheme name="Office-t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31f27a57-5daa-4240-845d-578cc8bddeed" xsi:nil="true"/>
    <lcf76f155ced4ddcb4097134ff3c332f xmlns="a408f06c-1694-489f-9cdc-5efa500d75a8">
      <Terms xmlns="http://schemas.microsoft.com/office/infopath/2007/PartnerControls"/>
    </lcf76f155ced4ddcb4097134ff3c332f>
    <SharedWithUsers xmlns="31f27a57-5daa-4240-845d-578cc8bddeed">
      <UserInfo>
        <DisplayName>Dorte Pilgaard Krogshede Meldgaard</DisplayName>
        <AccountId>2226</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224B8291D849F4459D7AB60B6E79C880" ma:contentTypeVersion="16" ma:contentTypeDescription="Opret et nyt dokument." ma:contentTypeScope="" ma:versionID="616006088baf81e7a1897fc2f4e6abea">
  <xsd:schema xmlns:xsd="http://www.w3.org/2001/XMLSchema" xmlns:xs="http://www.w3.org/2001/XMLSchema" xmlns:p="http://schemas.microsoft.com/office/2006/metadata/properties" xmlns:ns2="a408f06c-1694-489f-9cdc-5efa500d75a8" xmlns:ns3="31f27a57-5daa-4240-845d-578cc8bddeed" targetNamespace="http://schemas.microsoft.com/office/2006/metadata/properties" ma:root="true" ma:fieldsID="fc365bd2d317e0b22185b359920d8692" ns2:_="" ns3:_="">
    <xsd:import namespace="a408f06c-1694-489f-9cdc-5efa500d75a8"/>
    <xsd:import namespace="31f27a57-5daa-4240-845d-578cc8bddee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08f06c-1694-489f-9cdc-5efa500d75a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illedmærker" ma:readOnly="false" ma:fieldId="{5cf76f15-5ced-4ddc-b409-7134ff3c332f}" ma:taxonomyMulti="true" ma:sspId="3fe80aff-8094-4148-a725-0517f31fcd50"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1f27a57-5daa-4240-845d-578cc8bddeed" elementFormDefault="qualified">
    <xsd:import namespace="http://schemas.microsoft.com/office/2006/documentManagement/types"/>
    <xsd:import namespace="http://schemas.microsoft.com/office/infopath/2007/PartnerControls"/>
    <xsd:element name="SharedWithUsers" ma:index="10"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t med detaljer" ma:internalName="SharedWithDetails" ma:readOnly="true">
      <xsd:simpleType>
        <xsd:restriction base="dms:Note">
          <xsd:maxLength value="255"/>
        </xsd:restriction>
      </xsd:simpleType>
    </xsd:element>
    <xsd:element name="TaxCatchAll" ma:index="23" nillable="true" ma:displayName="Taxonomy Catch All Column" ma:hidden="true" ma:list="{232aa115-c284-453e-8f37-5cfa47456063}" ma:internalName="TaxCatchAll" ma:showField="CatchAllData" ma:web="31f27a57-5daa-4240-845d-578cc8bddee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1636836-2898-47E1-89D9-F51ED7316676}">
  <ds:schemaRefs>
    <ds:schemaRef ds:uri="http://schemas.microsoft.com/office/2006/metadata/properties"/>
    <ds:schemaRef ds:uri="http://schemas.microsoft.com/office/infopath/2007/PartnerControls"/>
    <ds:schemaRef ds:uri="31f27a57-5daa-4240-845d-578cc8bddeed"/>
    <ds:schemaRef ds:uri="a408f06c-1694-489f-9cdc-5efa500d75a8"/>
  </ds:schemaRefs>
</ds:datastoreItem>
</file>

<file path=customXml/itemProps2.xml><?xml version="1.0" encoding="utf-8"?>
<ds:datastoreItem xmlns:ds="http://schemas.openxmlformats.org/officeDocument/2006/customXml" ds:itemID="{1B9B5DF7-3B31-4D26-A24F-2332AF41BEC2}">
  <ds:schemaRefs>
    <ds:schemaRef ds:uri="http://schemas.microsoft.com/sharepoint/v3/contenttype/forms"/>
  </ds:schemaRefs>
</ds:datastoreItem>
</file>

<file path=customXml/itemProps3.xml><?xml version="1.0" encoding="utf-8"?>
<ds:datastoreItem xmlns:ds="http://schemas.openxmlformats.org/officeDocument/2006/customXml" ds:itemID="{4E4E703E-1984-4484-9F87-1E099DE89FF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08f06c-1694-489f-9cdc-5efa500d75a8"/>
    <ds:schemaRef ds:uri="31f27a57-5daa-4240-845d-578cc8bddee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1238</TotalTime>
  <Words>1752</Words>
  <Application>Microsoft Office PowerPoint</Application>
  <PresentationFormat>Widescreen</PresentationFormat>
  <Paragraphs>232</Paragraphs>
  <Slides>21</Slides>
  <Notes>6</Notes>
  <HiddenSlides>0</HiddenSlides>
  <MMClips>1</MMClips>
  <ScaleCrop>false</ScaleCrop>
  <HeadingPairs>
    <vt:vector size="6" baseType="variant">
      <vt:variant>
        <vt:lpstr>Benyttede skrifttyper</vt:lpstr>
      </vt:variant>
      <vt:variant>
        <vt:i4>4</vt:i4>
      </vt:variant>
      <vt:variant>
        <vt:lpstr>Tema</vt:lpstr>
      </vt:variant>
      <vt:variant>
        <vt:i4>1</vt:i4>
      </vt:variant>
      <vt:variant>
        <vt:lpstr>Slidetitler</vt:lpstr>
      </vt:variant>
      <vt:variant>
        <vt:i4>21</vt:i4>
      </vt:variant>
    </vt:vector>
  </HeadingPairs>
  <TitlesOfParts>
    <vt:vector size="26" baseType="lpstr">
      <vt:lpstr>Arial</vt:lpstr>
      <vt:lpstr>Calibri</vt:lpstr>
      <vt:lpstr>Calibri Light</vt:lpstr>
      <vt:lpstr>Impact</vt:lpstr>
      <vt:lpstr>Office Theme</vt:lpstr>
      <vt:lpstr>PowerPoint-præsentation</vt:lpstr>
      <vt:lpstr>Visionen med  DDH Chatbotten</vt:lpstr>
      <vt:lpstr>PowerPoint-præsentation</vt:lpstr>
      <vt:lpstr>PowerPoint-præsentation</vt:lpstr>
      <vt:lpstr>PowerPoint-præsentation</vt:lpstr>
      <vt:lpstr>PowerPoint-præsentation</vt:lpstr>
      <vt:lpstr>Bliv Chatbot Klar</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vector>
  </TitlesOfParts>
  <Company>Aarhus Kommune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Rikke Bækgaard Christensen</dc:creator>
  <cp:lastModifiedBy>Rikke Bækgaard Christensen</cp:lastModifiedBy>
  <cp:revision>6</cp:revision>
  <dcterms:created xsi:type="dcterms:W3CDTF">2022-06-14T11:40:23Z</dcterms:created>
  <dcterms:modified xsi:type="dcterms:W3CDTF">2023-06-12T12:10:05Z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0x010100224B8291D849F4459D7AB60B6E79C880</vt:lpwstr>
  </property>
  <property fmtid="{D5CDD505-2E9C-101B-9397-08002B2CF9AE}" pid="3" name="MediaServiceImageTags">
    <vt:lpwstr/>
  </property>
</Properties>
</file>